
<file path=[Content_Types].xml><?xml version="1.0" encoding="utf-8"?>
<Types xmlns="http://schemas.openxmlformats.org/package/2006/content-types">
  <Default Extension="emf" ContentType="image/x-emf"/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2" r:id="rId20"/>
  </p:sldIdLst>
  <p:sldSz cx="35999420" cy="12599670"/>
  <p:notesSz cx="6858000" cy="9144000"/>
  <p:embeddedFontLst>
    <p:embeddedFont>
      <p:font typeface="华文宋体" panose="02010600040101010101" charset="-122"/>
      <p:regular r:id="rId24"/>
    </p:embeddedFont>
    <p:embeddedFont>
      <p:font typeface="华文仿宋" panose="02010600040101010101" pitchFamily="2" charset="-122"/>
      <p:regular r:id="rId25"/>
    </p:embeddedFont>
    <p:embeddedFont>
      <p:font typeface="Cambria Math" panose="02040503050406030204" pitchFamily="18" charset="0"/>
      <p:regular r:id="rId26"/>
    </p:embeddedFont>
    <p:embeddedFont>
      <p:font typeface="黑体" panose="02010609060101010101" pitchFamily="49" charset="-12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等线 Light" panose="02010600030101010101" charset="-122"/>
      <p:regular r:id="rId32"/>
    </p:embeddedFont>
    <p:embeddedFont>
      <p:font typeface="Calibri Light" panose="020F0302020204030204" charset="0"/>
      <p:regular r:id="rId33"/>
      <p:italic r:id="rId34"/>
    </p:embeddedFont>
    <p:embeddedFont>
      <p:font typeface="等线" panose="02010600030101010101" charset="-122"/>
      <p:regular r:id="rId35"/>
    </p:embeddedFont>
    <p:embeddedFont>
      <p:font typeface="汉仪颜楷简" panose="00020600040101010101" charset="-12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0" userDrawn="1">
          <p15:clr>
            <a:srgbClr val="A4A3A4"/>
          </p15:clr>
        </p15:guide>
        <p15:guide id="2" pos="114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45"/>
    <a:srgbClr val="4A84BA"/>
    <a:srgbClr val="D6EFF4"/>
    <a:srgbClr val="9DC3E6"/>
    <a:srgbClr val="FFF2CC"/>
    <a:srgbClr val="FFC000"/>
    <a:srgbClr val="9CC1E4"/>
    <a:srgbClr val="FFFFFF"/>
    <a:srgbClr val="98D5FF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450" y="-27"/>
      </p:cViewPr>
      <p:guideLst>
        <p:guide orient="horz" pos="3930"/>
        <p:guide pos="114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2062083"/>
            <a:ext cx="26999804" cy="4386662"/>
          </a:xfrm>
        </p:spPr>
        <p:txBody>
          <a:bodyPr anchor="b"/>
          <a:lstStyle>
            <a:lvl1pPr algn="ctr">
              <a:defRPr sz="1102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6617911"/>
            <a:ext cx="26999804" cy="3042080"/>
          </a:xfrm>
        </p:spPr>
        <p:txBody>
          <a:bodyPr/>
          <a:lstStyle>
            <a:lvl1pPr marL="0" indent="0" algn="ctr">
              <a:buNone/>
              <a:defRPr sz="4410"/>
            </a:lvl1pPr>
            <a:lvl2pPr marL="840105" indent="0" algn="ctr">
              <a:buNone/>
              <a:defRPr sz="3675"/>
            </a:lvl2pPr>
            <a:lvl3pPr marL="1680210" indent="0" algn="ctr">
              <a:buNone/>
              <a:defRPr sz="3305"/>
            </a:lvl3pPr>
            <a:lvl4pPr marL="2520315" indent="0" algn="ctr">
              <a:buNone/>
              <a:defRPr sz="2940"/>
            </a:lvl4pPr>
            <a:lvl5pPr marL="3359785" indent="0" algn="ctr">
              <a:buNone/>
              <a:defRPr sz="2940"/>
            </a:lvl5pPr>
            <a:lvl6pPr marL="4199890" indent="0" algn="ctr">
              <a:buNone/>
              <a:defRPr sz="2940"/>
            </a:lvl6pPr>
            <a:lvl7pPr marL="5039995" indent="0" algn="ctr">
              <a:buNone/>
              <a:defRPr sz="2940"/>
            </a:lvl7pPr>
            <a:lvl8pPr marL="5880100" indent="0" algn="ctr">
              <a:buNone/>
              <a:defRPr sz="2940"/>
            </a:lvl8pPr>
            <a:lvl9pPr marL="6720205" indent="0" algn="ctr">
              <a:buNone/>
              <a:defRPr sz="294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670833"/>
            <a:ext cx="7762444" cy="1067790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670833"/>
            <a:ext cx="22837334" cy="106779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6446" y="2857321"/>
            <a:ext cx="15451884" cy="846613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8751046" y="2857321"/>
            <a:ext cx="15434533" cy="846613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796444" y="1422049"/>
            <a:ext cx="32399765" cy="100733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539741" y="4563776"/>
            <a:ext cx="28934434" cy="187181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3539741" y="6541415"/>
            <a:ext cx="28934434" cy="866457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3141249"/>
            <a:ext cx="31049774" cy="5241244"/>
          </a:xfrm>
        </p:spPr>
        <p:txBody>
          <a:bodyPr anchor="b"/>
          <a:lstStyle>
            <a:lvl1pPr>
              <a:defRPr sz="1102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8432077"/>
            <a:ext cx="31049774" cy="2756246"/>
          </a:xfrm>
        </p:spPr>
        <p:txBody>
          <a:bodyPr/>
          <a:lstStyle>
            <a:lvl1pPr marL="0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1pPr>
            <a:lvl2pPr marL="840105" indent="0">
              <a:buNone/>
              <a:defRPr sz="3675">
                <a:solidFill>
                  <a:schemeClr val="tx1">
                    <a:tint val="75000"/>
                  </a:schemeClr>
                </a:solidFill>
              </a:defRPr>
            </a:lvl2pPr>
            <a:lvl3pPr marL="1680210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3pPr>
            <a:lvl4pPr marL="2520315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4pPr>
            <a:lvl5pPr marL="3359785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5pPr>
            <a:lvl6pPr marL="4199890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6pPr>
            <a:lvl7pPr marL="5039995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7pPr>
            <a:lvl8pPr marL="5880100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8pPr>
            <a:lvl9pPr marL="6720205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3354163"/>
            <a:ext cx="15299889" cy="79945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3354163"/>
            <a:ext cx="15299889" cy="799457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670834"/>
            <a:ext cx="31049774" cy="243541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3088748"/>
            <a:ext cx="15229575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105" indent="0">
              <a:buNone/>
              <a:defRPr sz="3675" b="1"/>
            </a:lvl2pPr>
            <a:lvl3pPr marL="1680210" indent="0">
              <a:buNone/>
              <a:defRPr sz="3305" b="1"/>
            </a:lvl3pPr>
            <a:lvl4pPr marL="2520315" indent="0">
              <a:buNone/>
              <a:defRPr sz="2940" b="1"/>
            </a:lvl4pPr>
            <a:lvl5pPr marL="3359785" indent="0">
              <a:buNone/>
              <a:defRPr sz="2940" b="1"/>
            </a:lvl5pPr>
            <a:lvl6pPr marL="4199890" indent="0">
              <a:buNone/>
              <a:defRPr sz="2940" b="1"/>
            </a:lvl6pPr>
            <a:lvl7pPr marL="5039995" indent="0">
              <a:buNone/>
              <a:defRPr sz="2940" b="1"/>
            </a:lvl7pPr>
            <a:lvl8pPr marL="5880100" indent="0">
              <a:buNone/>
              <a:defRPr sz="2940" b="1"/>
            </a:lvl8pPr>
            <a:lvl9pPr marL="6720205" indent="0">
              <a:buNone/>
              <a:defRPr sz="294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4602496"/>
            <a:ext cx="15229575" cy="67695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3088748"/>
            <a:ext cx="15304578" cy="1513748"/>
          </a:xfrm>
        </p:spPr>
        <p:txBody>
          <a:bodyPr anchor="b"/>
          <a:lstStyle>
            <a:lvl1pPr marL="0" indent="0">
              <a:buNone/>
              <a:defRPr sz="4410" b="1"/>
            </a:lvl1pPr>
            <a:lvl2pPr marL="840105" indent="0">
              <a:buNone/>
              <a:defRPr sz="3675" b="1"/>
            </a:lvl2pPr>
            <a:lvl3pPr marL="1680210" indent="0">
              <a:buNone/>
              <a:defRPr sz="3305" b="1"/>
            </a:lvl3pPr>
            <a:lvl4pPr marL="2520315" indent="0">
              <a:buNone/>
              <a:defRPr sz="2940" b="1"/>
            </a:lvl4pPr>
            <a:lvl5pPr marL="3359785" indent="0">
              <a:buNone/>
              <a:defRPr sz="2940" b="1"/>
            </a:lvl5pPr>
            <a:lvl6pPr marL="4199890" indent="0">
              <a:buNone/>
              <a:defRPr sz="2940" b="1"/>
            </a:lvl6pPr>
            <a:lvl7pPr marL="5039995" indent="0">
              <a:buNone/>
              <a:defRPr sz="2940" b="1"/>
            </a:lvl7pPr>
            <a:lvl8pPr marL="5880100" indent="0">
              <a:buNone/>
              <a:defRPr sz="2940" b="1"/>
            </a:lvl8pPr>
            <a:lvl9pPr marL="6720205" indent="0">
              <a:buNone/>
              <a:defRPr sz="294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4602496"/>
            <a:ext cx="15304578" cy="676957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839999"/>
            <a:ext cx="11610852" cy="2939997"/>
          </a:xfrm>
        </p:spPr>
        <p:txBody>
          <a:bodyPr anchor="b"/>
          <a:lstStyle>
            <a:lvl1pPr>
              <a:defRPr sz="58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1814166"/>
            <a:ext cx="18224867" cy="8954158"/>
          </a:xfrm>
        </p:spPr>
        <p:txBody>
          <a:bodyPr/>
          <a:lstStyle>
            <a:lvl1pPr>
              <a:defRPr sz="5880"/>
            </a:lvl1pPr>
            <a:lvl2pPr>
              <a:defRPr sz="5145"/>
            </a:lvl2pPr>
            <a:lvl3pPr>
              <a:defRPr sz="4410"/>
            </a:lvl3pPr>
            <a:lvl4pPr>
              <a:defRPr sz="3675"/>
            </a:lvl4pPr>
            <a:lvl5pPr>
              <a:defRPr sz="3675"/>
            </a:lvl5pPr>
            <a:lvl6pPr>
              <a:defRPr sz="3675"/>
            </a:lvl6pPr>
            <a:lvl7pPr>
              <a:defRPr sz="3675"/>
            </a:lvl7pPr>
            <a:lvl8pPr>
              <a:defRPr sz="3675"/>
            </a:lvl8pPr>
            <a:lvl9pPr>
              <a:defRPr sz="3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3779996"/>
            <a:ext cx="11610852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105" indent="0">
              <a:buNone/>
              <a:defRPr sz="2570"/>
            </a:lvl2pPr>
            <a:lvl3pPr marL="1680210" indent="0">
              <a:buNone/>
              <a:defRPr sz="2205"/>
            </a:lvl3pPr>
            <a:lvl4pPr marL="2520315" indent="0">
              <a:buNone/>
              <a:defRPr sz="1835"/>
            </a:lvl4pPr>
            <a:lvl5pPr marL="3359785" indent="0">
              <a:buNone/>
              <a:defRPr sz="1835"/>
            </a:lvl5pPr>
            <a:lvl6pPr marL="4199890" indent="0">
              <a:buNone/>
              <a:defRPr sz="1835"/>
            </a:lvl6pPr>
            <a:lvl7pPr marL="5039995" indent="0">
              <a:buNone/>
              <a:defRPr sz="1835"/>
            </a:lvl7pPr>
            <a:lvl8pPr marL="5880100" indent="0">
              <a:buNone/>
              <a:defRPr sz="1835"/>
            </a:lvl8pPr>
            <a:lvl9pPr marL="6720205" indent="0">
              <a:buNone/>
              <a:defRPr sz="18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839999"/>
            <a:ext cx="11610852" cy="2939997"/>
          </a:xfrm>
        </p:spPr>
        <p:txBody>
          <a:bodyPr anchor="b"/>
          <a:lstStyle>
            <a:lvl1pPr>
              <a:defRPr sz="58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1814166"/>
            <a:ext cx="18224867" cy="8954158"/>
          </a:xfrm>
        </p:spPr>
        <p:txBody>
          <a:bodyPr anchor="t"/>
          <a:lstStyle>
            <a:lvl1pPr marL="0" indent="0">
              <a:buNone/>
              <a:defRPr sz="5880"/>
            </a:lvl1pPr>
            <a:lvl2pPr marL="840105" indent="0">
              <a:buNone/>
              <a:defRPr sz="5145"/>
            </a:lvl2pPr>
            <a:lvl3pPr marL="1680210" indent="0">
              <a:buNone/>
              <a:defRPr sz="4410"/>
            </a:lvl3pPr>
            <a:lvl4pPr marL="2520315" indent="0">
              <a:buNone/>
              <a:defRPr sz="3675"/>
            </a:lvl4pPr>
            <a:lvl5pPr marL="3359785" indent="0">
              <a:buNone/>
              <a:defRPr sz="3675"/>
            </a:lvl5pPr>
            <a:lvl6pPr marL="4199890" indent="0">
              <a:buNone/>
              <a:defRPr sz="3675"/>
            </a:lvl6pPr>
            <a:lvl7pPr marL="5039995" indent="0">
              <a:buNone/>
              <a:defRPr sz="3675"/>
            </a:lvl7pPr>
            <a:lvl8pPr marL="5880100" indent="0">
              <a:buNone/>
              <a:defRPr sz="3675"/>
            </a:lvl8pPr>
            <a:lvl9pPr marL="6720205" indent="0">
              <a:buNone/>
              <a:defRPr sz="36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3779996"/>
            <a:ext cx="11610852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40105" indent="0">
              <a:buNone/>
              <a:defRPr sz="2570"/>
            </a:lvl2pPr>
            <a:lvl3pPr marL="1680210" indent="0">
              <a:buNone/>
              <a:defRPr sz="2205"/>
            </a:lvl3pPr>
            <a:lvl4pPr marL="2520315" indent="0">
              <a:buNone/>
              <a:defRPr sz="1835"/>
            </a:lvl4pPr>
            <a:lvl5pPr marL="3359785" indent="0">
              <a:buNone/>
              <a:defRPr sz="1835"/>
            </a:lvl5pPr>
            <a:lvl6pPr marL="4199890" indent="0">
              <a:buNone/>
              <a:defRPr sz="1835"/>
            </a:lvl6pPr>
            <a:lvl7pPr marL="5039995" indent="0">
              <a:buNone/>
              <a:defRPr sz="1835"/>
            </a:lvl7pPr>
            <a:lvl8pPr marL="5880100" indent="0">
              <a:buNone/>
              <a:defRPr sz="1835"/>
            </a:lvl8pPr>
            <a:lvl9pPr marL="6720205" indent="0">
              <a:buNone/>
              <a:defRPr sz="18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670834"/>
            <a:ext cx="31049774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3354163"/>
            <a:ext cx="31049774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11678323"/>
            <a:ext cx="8099941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11678323"/>
            <a:ext cx="12149912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11678323"/>
            <a:ext cx="8099941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1680210" rtl="0" eaLnBrk="1" latinLnBrk="0" hangingPunct="1">
        <a:lnSpc>
          <a:spcPct val="90000"/>
        </a:lnSpc>
        <a:spcBef>
          <a:spcPct val="0"/>
        </a:spcBef>
        <a:buNone/>
        <a:defRPr sz="80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9735" indent="-419735" algn="l" defTabSz="1680210" rtl="0" eaLnBrk="1" latinLnBrk="0" hangingPunct="1">
        <a:lnSpc>
          <a:spcPct val="90000"/>
        </a:lnSpc>
        <a:spcBef>
          <a:spcPts val="1835"/>
        </a:spcBef>
        <a:buFont typeface="Arial" panose="020B0604020202020204" pitchFamily="34" charset="0"/>
        <a:buChar char="•"/>
        <a:defRPr sz="5145" kern="1200">
          <a:solidFill>
            <a:schemeClr val="tx1"/>
          </a:solidFill>
          <a:latin typeface="+mn-lt"/>
          <a:ea typeface="+mn-ea"/>
          <a:cs typeface="+mn-cs"/>
        </a:defRPr>
      </a:lvl1pPr>
      <a:lvl2pPr marL="1259840" indent="-419735" algn="l" defTabSz="1680210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2pPr>
      <a:lvl3pPr marL="2099945" indent="-419735" algn="l" defTabSz="1680210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3675" kern="1200">
          <a:solidFill>
            <a:schemeClr val="tx1"/>
          </a:solidFill>
          <a:latin typeface="+mn-lt"/>
          <a:ea typeface="+mn-ea"/>
          <a:cs typeface="+mn-cs"/>
        </a:defRPr>
      </a:lvl3pPr>
      <a:lvl4pPr marL="2940050" indent="-419735" algn="l" defTabSz="1680210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3305" kern="1200">
          <a:solidFill>
            <a:schemeClr val="tx1"/>
          </a:solidFill>
          <a:latin typeface="+mn-lt"/>
          <a:ea typeface="+mn-ea"/>
          <a:cs typeface="+mn-cs"/>
        </a:defRPr>
      </a:lvl4pPr>
      <a:lvl5pPr marL="3780155" indent="-419735" algn="l" defTabSz="1680210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3305" kern="1200">
          <a:solidFill>
            <a:schemeClr val="tx1"/>
          </a:solidFill>
          <a:latin typeface="+mn-lt"/>
          <a:ea typeface="+mn-ea"/>
          <a:cs typeface="+mn-cs"/>
        </a:defRPr>
      </a:lvl5pPr>
      <a:lvl6pPr marL="4620260" indent="-419735" algn="l" defTabSz="1680210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3305" kern="1200">
          <a:solidFill>
            <a:schemeClr val="tx1"/>
          </a:solidFill>
          <a:latin typeface="+mn-lt"/>
          <a:ea typeface="+mn-ea"/>
          <a:cs typeface="+mn-cs"/>
        </a:defRPr>
      </a:lvl6pPr>
      <a:lvl7pPr marL="5460365" indent="-419735" algn="l" defTabSz="1680210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3305" kern="1200">
          <a:solidFill>
            <a:schemeClr val="tx1"/>
          </a:solidFill>
          <a:latin typeface="+mn-lt"/>
          <a:ea typeface="+mn-ea"/>
          <a:cs typeface="+mn-cs"/>
        </a:defRPr>
      </a:lvl7pPr>
      <a:lvl8pPr marL="6299835" indent="-419735" algn="l" defTabSz="1680210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3305" kern="1200">
          <a:solidFill>
            <a:schemeClr val="tx1"/>
          </a:solidFill>
          <a:latin typeface="+mn-lt"/>
          <a:ea typeface="+mn-ea"/>
          <a:cs typeface="+mn-cs"/>
        </a:defRPr>
      </a:lvl8pPr>
      <a:lvl9pPr marL="7139940" indent="-419735" algn="l" defTabSz="1680210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33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0210" rtl="0" eaLnBrk="1" latinLnBrk="0" hangingPunct="1">
        <a:defRPr sz="3305" kern="1200">
          <a:solidFill>
            <a:schemeClr val="tx1"/>
          </a:solidFill>
          <a:latin typeface="+mn-lt"/>
          <a:ea typeface="+mn-ea"/>
          <a:cs typeface="+mn-cs"/>
        </a:defRPr>
      </a:lvl1pPr>
      <a:lvl2pPr marL="840105" algn="l" defTabSz="1680210" rtl="0" eaLnBrk="1" latinLnBrk="0" hangingPunct="1">
        <a:defRPr sz="3305" kern="1200">
          <a:solidFill>
            <a:schemeClr val="tx1"/>
          </a:solidFill>
          <a:latin typeface="+mn-lt"/>
          <a:ea typeface="+mn-ea"/>
          <a:cs typeface="+mn-cs"/>
        </a:defRPr>
      </a:lvl2pPr>
      <a:lvl3pPr marL="1680210" algn="l" defTabSz="1680210" rtl="0" eaLnBrk="1" latinLnBrk="0" hangingPunct="1">
        <a:defRPr sz="3305" kern="1200">
          <a:solidFill>
            <a:schemeClr val="tx1"/>
          </a:solidFill>
          <a:latin typeface="+mn-lt"/>
          <a:ea typeface="+mn-ea"/>
          <a:cs typeface="+mn-cs"/>
        </a:defRPr>
      </a:lvl3pPr>
      <a:lvl4pPr marL="2520315" algn="l" defTabSz="1680210" rtl="0" eaLnBrk="1" latinLnBrk="0" hangingPunct="1">
        <a:defRPr sz="3305" kern="1200">
          <a:solidFill>
            <a:schemeClr val="tx1"/>
          </a:solidFill>
          <a:latin typeface="+mn-lt"/>
          <a:ea typeface="+mn-ea"/>
          <a:cs typeface="+mn-cs"/>
        </a:defRPr>
      </a:lvl4pPr>
      <a:lvl5pPr marL="3359785" algn="l" defTabSz="1680210" rtl="0" eaLnBrk="1" latinLnBrk="0" hangingPunct="1">
        <a:defRPr sz="3305" kern="1200">
          <a:solidFill>
            <a:schemeClr val="tx1"/>
          </a:solidFill>
          <a:latin typeface="+mn-lt"/>
          <a:ea typeface="+mn-ea"/>
          <a:cs typeface="+mn-cs"/>
        </a:defRPr>
      </a:lvl5pPr>
      <a:lvl6pPr marL="4199890" algn="l" defTabSz="1680210" rtl="0" eaLnBrk="1" latinLnBrk="0" hangingPunct="1">
        <a:defRPr sz="3305" kern="1200">
          <a:solidFill>
            <a:schemeClr val="tx1"/>
          </a:solidFill>
          <a:latin typeface="+mn-lt"/>
          <a:ea typeface="+mn-ea"/>
          <a:cs typeface="+mn-cs"/>
        </a:defRPr>
      </a:lvl6pPr>
      <a:lvl7pPr marL="5039995" algn="l" defTabSz="1680210" rtl="0" eaLnBrk="1" latinLnBrk="0" hangingPunct="1">
        <a:defRPr sz="3305" kern="1200">
          <a:solidFill>
            <a:schemeClr val="tx1"/>
          </a:solidFill>
          <a:latin typeface="+mn-lt"/>
          <a:ea typeface="+mn-ea"/>
          <a:cs typeface="+mn-cs"/>
        </a:defRPr>
      </a:lvl7pPr>
      <a:lvl8pPr marL="5880100" algn="l" defTabSz="1680210" rtl="0" eaLnBrk="1" latinLnBrk="0" hangingPunct="1">
        <a:defRPr sz="3305" kern="1200">
          <a:solidFill>
            <a:schemeClr val="tx1"/>
          </a:solidFill>
          <a:latin typeface="+mn-lt"/>
          <a:ea typeface="+mn-ea"/>
          <a:cs typeface="+mn-cs"/>
        </a:defRPr>
      </a:lvl8pPr>
      <a:lvl9pPr marL="6720205" algn="l" defTabSz="1680210" rtl="0" eaLnBrk="1" latinLnBrk="0" hangingPunct="1">
        <a:defRPr sz="33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.xml"/><Relationship Id="rId2" Type="http://schemas.openxmlformats.org/officeDocument/2006/relationships/image" Target="../media/image1.emf"/><Relationship Id="rId1" Type="http://schemas.openxmlformats.org/officeDocument/2006/relationships/tags" Target="../tags/tag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jpe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microsoft.com/office/2007/relationships/hdphoto" Target="../media/image73.wdp"/><Relationship Id="rId2" Type="http://schemas.openxmlformats.org/officeDocument/2006/relationships/image" Target="../media/image72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8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5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Relationship Id="rId13" Type="http://schemas.openxmlformats.org/officeDocument/2006/relationships/image" Target="../media/image82.png"/><Relationship Id="rId12" Type="http://schemas.openxmlformats.org/officeDocument/2006/relationships/image" Target="../media/image81.png"/><Relationship Id="rId11" Type="http://schemas.openxmlformats.org/officeDocument/2006/relationships/image" Target="../media/image80.png"/><Relationship Id="rId10" Type="http://schemas.openxmlformats.org/officeDocument/2006/relationships/image" Target="../media/image48.png"/><Relationship Id="rId1" Type="http://schemas.openxmlformats.org/officeDocument/2006/relationships/image" Target="../media/image77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10" Type="http://schemas.openxmlformats.org/officeDocument/2006/relationships/image" Target="../media/image48.png"/><Relationship Id="rId1" Type="http://schemas.openxmlformats.org/officeDocument/2006/relationships/image" Target="../media/image77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94.png"/><Relationship Id="rId22" Type="http://schemas.openxmlformats.org/officeDocument/2006/relationships/image" Target="../media/image48.png"/><Relationship Id="rId21" Type="http://schemas.openxmlformats.org/officeDocument/2006/relationships/image" Target="../media/image47.png"/><Relationship Id="rId20" Type="http://schemas.openxmlformats.org/officeDocument/2006/relationships/image" Target="../media/image46.png"/><Relationship Id="rId2" Type="http://schemas.openxmlformats.org/officeDocument/2006/relationships/image" Target="../media/image88.png"/><Relationship Id="rId19" Type="http://schemas.openxmlformats.org/officeDocument/2006/relationships/image" Target="../media/image45.png"/><Relationship Id="rId18" Type="http://schemas.openxmlformats.org/officeDocument/2006/relationships/image" Target="../media/image44.png"/><Relationship Id="rId17" Type="http://schemas.openxmlformats.org/officeDocument/2006/relationships/image" Target="../media/image43.png"/><Relationship Id="rId16" Type="http://schemas.openxmlformats.org/officeDocument/2006/relationships/image" Target="../media/image42.png"/><Relationship Id="rId15" Type="http://schemas.openxmlformats.org/officeDocument/2006/relationships/image" Target="../media/image79.png"/><Relationship Id="rId14" Type="http://schemas.openxmlformats.org/officeDocument/2006/relationships/image" Target="../media/image78.png"/><Relationship Id="rId13" Type="http://schemas.openxmlformats.org/officeDocument/2006/relationships/image" Target="../media/image77.jpeg"/><Relationship Id="rId12" Type="http://schemas.openxmlformats.org/officeDocument/2006/relationships/image" Target="../media/image14.png"/><Relationship Id="rId11" Type="http://schemas.openxmlformats.org/officeDocument/2006/relationships/image" Target="../media/image2.png"/><Relationship Id="rId10" Type="http://schemas.openxmlformats.org/officeDocument/2006/relationships/image" Target="../media/image13.png"/><Relationship Id="rId1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2.png"/><Relationship Id="rId7" Type="http://schemas.openxmlformats.org/officeDocument/2006/relationships/image" Target="../media/image101.png"/><Relationship Id="rId6" Type="http://schemas.microsoft.com/office/2007/relationships/hdphoto" Target="../media/image100.wdp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8.png"/><Relationship Id="rId4" Type="http://schemas.openxmlformats.org/officeDocument/2006/relationships/image" Target="../media/image102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png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16.png"/><Relationship Id="rId13" Type="http://schemas.openxmlformats.org/officeDocument/2006/relationships/image" Target="../media/image115.png"/><Relationship Id="rId12" Type="http://schemas.openxmlformats.org/officeDocument/2006/relationships/image" Target="../media/image114.png"/><Relationship Id="rId11" Type="http://schemas.openxmlformats.org/officeDocument/2006/relationships/image" Target="../media/image113.png"/><Relationship Id="rId10" Type="http://schemas.openxmlformats.org/officeDocument/2006/relationships/image" Target="../media/image112.png"/><Relationship Id="rId1" Type="http://schemas.openxmlformats.org/officeDocument/2006/relationships/image" Target="../media/image10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image" Target="../media/image11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jpe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1" Type="http://schemas.openxmlformats.org/officeDocument/2006/relationships/image" Target="../media/image46.png"/><Relationship Id="rId10" Type="http://schemas.openxmlformats.org/officeDocument/2006/relationships/image" Target="../media/image45.png"/><Relationship Id="rId1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64.png"/><Relationship Id="rId15" Type="http://schemas.openxmlformats.org/officeDocument/2006/relationships/image" Target="../media/image63.png"/><Relationship Id="rId14" Type="http://schemas.openxmlformats.org/officeDocument/2006/relationships/image" Target="../media/image62.png"/><Relationship Id="rId13" Type="http://schemas.openxmlformats.org/officeDocument/2006/relationships/image" Target="../media/image6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3821207" y="3062220"/>
          <a:ext cx="5986642" cy="5010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584"/>
                <a:gridCol w="1657987"/>
                <a:gridCol w="559175"/>
                <a:gridCol w="559175"/>
                <a:gridCol w="803501"/>
                <a:gridCol w="744220"/>
              </a:tblGrid>
              <a:tr h="1420319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原始图像</a:t>
                      </a:r>
                      <a:endParaRPr lang="zh-CN" altLang="en-US" sz="1400" b="1">
                        <a:solidFill>
                          <a:schemeClr val="tx1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提示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华文宋体" panose="02010600040101010101" charset="-122"/>
                          <a:ea typeface="华文宋体" panose="02010600040101010101" charset="-122"/>
                          <a:cs typeface="华文宋体" panose="02010600040101010101" charset="-122"/>
                        </a:rPr>
                        <a:t>a lion is standing on a rock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>
                        <a:solidFill>
                          <a:schemeClr val="tx1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altLang="zh-CN">
                        <a:solidFill>
                          <a:schemeClr val="tx1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华文宋体" panose="02010600040101010101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641113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latin typeface="华文宋体" panose="02010600040101010101" charset="-122"/>
                          <a:ea typeface="华文宋体" panose="02010600040101010101" charset="-122"/>
                        </a:rPr>
                        <a:t>无水印的生成文本</a:t>
                      </a:r>
                      <a:endParaRPr lang="zh-CN" altLang="en-US" sz="1400" b="1" dirty="0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  <a:p>
                      <a:pPr indent="0" algn="ctr" fontAlgn="auto">
                        <a:lnSpc>
                          <a:spcPct val="50000"/>
                        </a:lnSpc>
                        <a:buNone/>
                      </a:pPr>
                      <a:endParaRPr lang="zh-CN" altLang="en-US" sz="1400" b="1" dirty="0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400" dirty="0">
                          <a:latin typeface="华文宋体" panose="02010600040101010101" charset="-122"/>
                          <a:ea typeface="华文宋体" panose="02010600040101010101" charset="-122"/>
                        </a:rPr>
                        <a:t> and looking into the distance of the camera with a cloudy sky in the background behind it is a large rock that is a rock with some grass and a small tree in the other area in the other rock is in the background</a:t>
                      </a:r>
                      <a:endParaRPr lang="en-US" altLang="zh-CN" sz="1400" dirty="0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53</a:t>
                      </a:r>
                      <a:endParaRPr lang="en-US" altLang="zh-CN" sz="2000" b="1" dirty="0"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华文宋体" panose="02010600040101010101" charset="-122"/>
                          <a:ea typeface="华文宋体" panose="02010600040101010101" charset="-122"/>
                        </a:rPr>
                        <a:t>/</a:t>
                      </a:r>
                      <a:endParaRPr lang="en-US" altLang="zh-CN" sz="2000" b="1" dirty="0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华文宋体" panose="02010600040101010101" charset="-122"/>
                          <a:ea typeface="华文宋体" panose="02010600040101010101" charset="-122"/>
                          <a:cs typeface="+mn-cs"/>
                        </a:rPr>
                        <a:t>48.27%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华文宋体" panose="02010600040101010101" charset="-122"/>
                          <a:ea typeface="华文宋体" panose="02010600040101010101" charset="-122"/>
                          <a:cs typeface="+mn-cs"/>
                        </a:rPr>
                        <a:t>12.51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949294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b="1" dirty="0">
                          <a:latin typeface="华文宋体" panose="02010600040101010101" charset="-122"/>
                          <a:ea typeface="华文宋体" panose="02010600040101010101" charset="-122"/>
                        </a:rPr>
                        <a:t>带水印的生成文本</a:t>
                      </a:r>
                      <a:endParaRPr lang="zh-CN" altLang="en-US" sz="1400" b="1" dirty="0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  <a:p>
                      <a:pPr indent="0" algn="ctr" fontAlgn="auto">
                        <a:lnSpc>
                          <a:spcPct val="50000"/>
                        </a:lnSpc>
                        <a:buNone/>
                      </a:pPr>
                      <a:endParaRPr lang="zh-CN" altLang="en-US" sz="1400" b="1" dirty="0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highlight>
                            <a:srgbClr val="83BEEC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near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highlight>
                            <a:srgbClr val="D1FFC8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a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highlight>
                            <a:srgbClr val="FFCCC4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statue of 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Buddha </a:t>
                      </a:r>
                      <a:r>
                        <a:rPr lang="en-US" altLang="zh-CN" sz="1400" b="0" dirty="0">
                          <a:highlight>
                            <a:srgbClr val="83BEEC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at </a:t>
                      </a:r>
                      <a:r>
                        <a:rPr lang="en-US" altLang="zh-CN" sz="1400" b="0" dirty="0"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Kolk</a:t>
                      </a:r>
                      <a:r>
                        <a:rPr lang="en-US" altLang="zh-CN" sz="1400" b="0" dirty="0">
                          <a:latin typeface="华文宋体" panose="02010600040101010101" charset="-122"/>
                          <a:ea typeface="华文宋体" panose="02010600040101010101" charset="-122"/>
                        </a:rPr>
                        <a:t>ata</a:t>
                      </a:r>
                      <a:r>
                        <a:rPr lang="en-US" altLang="zh-CN" sz="1400" b="0" dirty="0">
                          <a:highlight>
                            <a:srgbClr val="83BEEC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 Cathedral where </a:t>
                      </a:r>
                      <a:r>
                        <a:rPr lang="en-US" altLang="zh-CN" sz="1400" b="0" dirty="0"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Buddha </a:t>
                      </a:r>
                      <a:r>
                        <a:rPr lang="en-US" altLang="zh-CN" sz="1400" b="0" dirty="0">
                          <a:highlight>
                            <a:srgbClr val="D1FFC8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was killed</a:t>
                      </a:r>
                      <a:r>
                        <a:rPr lang="en-US" altLang="zh-CN" sz="1400" b="0" dirty="0"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.</a:t>
                      </a:r>
                      <a:r>
                        <a:rPr lang="en-US" altLang="zh-CN" sz="1400" b="0" dirty="0">
                          <a:highlight>
                            <a:srgbClr val="FFCCC4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   </a:t>
                      </a:r>
                      <a:r>
                        <a:rPr lang="en-US" altLang="zh-CN" sz="1400" b="0" dirty="0">
                          <a:latin typeface="华文宋体" panose="02010600040101010101" charset="-122"/>
                          <a:ea typeface="华文宋体" panose="02010600040101010101" charset="-122"/>
                        </a:rPr>
                        <a:t>                          </a:t>
                      </a:r>
                      <a:r>
                        <a:rPr lang="en-US" altLang="zh-CN" sz="1400" b="0" dirty="0">
                          <a:highlight>
                            <a:srgbClr val="FFCCC4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 </a:t>
                      </a:r>
                      <a:r>
                        <a:rPr lang="en-US" altLang="zh-CN" sz="1400" b="0" dirty="0"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 </a:t>
                      </a:r>
                      <a:endParaRPr lang="en-US" altLang="zh-CN" sz="1400" b="0" dirty="0">
                        <a:highlight>
                          <a:srgbClr val="FFFAD6"/>
                        </a:highlight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400" b="0" dirty="0">
                          <a:highlight>
                            <a:srgbClr val="FFCCC4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It </a:t>
                      </a:r>
                      <a:r>
                        <a:rPr lang="en-US" altLang="zh-CN" sz="1400" b="0" dirty="0"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is </a:t>
                      </a:r>
                      <a:r>
                        <a:rPr lang="en-US" altLang="zh-CN" sz="1400" b="0" dirty="0">
                          <a:highlight>
                            <a:srgbClr val="FFCCC4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claimed </a:t>
                      </a:r>
                      <a:r>
                        <a:rPr lang="en-US" altLang="zh-CN" sz="1400" b="0" dirty="0">
                          <a:highlight>
                            <a:srgbClr val="83BEEC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the </a:t>
                      </a:r>
                      <a:r>
                        <a:rPr lang="en-US" altLang="zh-CN" sz="1400" b="0" dirty="0">
                          <a:highlight>
                            <a:srgbClr val="D1FFC8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Indian army</a:t>
                      </a:r>
                      <a:r>
                        <a:rPr lang="en-US" altLang="zh-CN" sz="1400" b="0" dirty="0">
                          <a:highlight>
                            <a:srgbClr val="83BEEC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 lost its </a:t>
                      </a:r>
                      <a:r>
                        <a:rPr lang="en-US" altLang="zh-CN" sz="1400" b="0" dirty="0">
                          <a:highlight>
                            <a:srgbClr val="D1FFC8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battle</a:t>
                      </a:r>
                      <a:r>
                        <a:rPr lang="en-US" altLang="zh-CN" sz="1400" b="0" dirty="0">
                          <a:highlight>
                            <a:srgbClr val="FFCCC4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 in </a:t>
                      </a:r>
                      <a:r>
                        <a:rPr lang="en-US" altLang="zh-CN" sz="1400" b="0" dirty="0"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K</a:t>
                      </a:r>
                      <a:r>
                        <a:rPr lang="en-US" altLang="zh-CN" sz="1400" b="0" dirty="0">
                          <a:latin typeface="华文宋体" panose="02010600040101010101" charset="-122"/>
                          <a:ea typeface="华文宋体" panose="02010600040101010101" charset="-122"/>
                        </a:rPr>
                        <a:t>olkata</a:t>
                      </a:r>
                      <a:r>
                        <a:rPr lang="en-US" altLang="zh-CN" sz="1400" b="0" dirty="0">
                          <a:highlight>
                            <a:srgbClr val="83BEEC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 but </a:t>
                      </a:r>
                      <a:r>
                        <a:rPr lang="en-US" altLang="zh-CN" sz="1400" b="0" dirty="0"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has </a:t>
                      </a:r>
                      <a:r>
                        <a:rPr lang="en-US" altLang="zh-CN" sz="1400" b="0" dirty="0">
                          <a:highlight>
                            <a:srgbClr val="D1FFC8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been </a:t>
                      </a:r>
                      <a:r>
                        <a:rPr lang="en-US" altLang="zh-CN" sz="1400" b="0" dirty="0">
                          <a:highlight>
                            <a:srgbClr val="FFCCC4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able </a:t>
                      </a:r>
                      <a:r>
                        <a:rPr lang="en-US" altLang="zh-CN" sz="1400" b="0" dirty="0">
                          <a:latin typeface="华文宋体" panose="02010600040101010101" charset="-122"/>
                          <a:ea typeface="华文宋体" panose="02010600040101010101" charset="-122"/>
                        </a:rPr>
                        <a:t>to</a:t>
                      </a:r>
                      <a:r>
                        <a:rPr lang="en-US" altLang="zh-CN" sz="1400" b="0" dirty="0">
                          <a:highlight>
                            <a:srgbClr val="83BEEC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 move </a:t>
                      </a:r>
                      <a:r>
                        <a:rPr lang="en-US" altLang="zh-CN" sz="1400" b="0" dirty="0"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into </a:t>
                      </a:r>
                      <a:r>
                        <a:rPr lang="en-US" altLang="zh-CN" sz="1400" b="0" dirty="0">
                          <a:highlight>
                            <a:srgbClr val="FFCCC4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other</a:t>
                      </a:r>
                      <a:r>
                        <a:rPr lang="en-US" altLang="zh-CN" sz="1400" b="0" dirty="0">
                          <a:latin typeface="华文宋体" panose="02010600040101010101" charset="-122"/>
                          <a:ea typeface="华文宋体" panose="02010600040101010101" charset="-122"/>
                        </a:rPr>
                        <a:t> </a:t>
                      </a:r>
                      <a:r>
                        <a:rPr lang="en-US" altLang="zh-CN" sz="1400" b="0" dirty="0"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cities </a:t>
                      </a:r>
                      <a:r>
                        <a:rPr lang="en-US" altLang="zh-CN" sz="1400" b="0" dirty="0">
                          <a:highlight>
                            <a:srgbClr val="D1FFC8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of </a:t>
                      </a:r>
                      <a:r>
                        <a:rPr lang="en-US" altLang="zh-CN" sz="1400" b="0" dirty="0"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K</a:t>
                      </a:r>
                      <a:r>
                        <a:rPr lang="en-US" altLang="zh-CN" sz="1400" b="0" dirty="0">
                          <a:latin typeface="华文宋体" panose="02010600040101010101" charset="-122"/>
                          <a:ea typeface="华文宋体" panose="02010600040101010101" charset="-122"/>
                        </a:rPr>
                        <a:t>olkata</a:t>
                      </a:r>
                      <a:r>
                        <a:rPr lang="en-US" altLang="zh-CN" sz="1400" b="0" dirty="0">
                          <a:highlight>
                            <a:srgbClr val="FFCCC4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 and </a:t>
                      </a:r>
                      <a:r>
                        <a:rPr lang="en-US" altLang="zh-CN" sz="1400" b="0" dirty="0">
                          <a:highlight>
                            <a:srgbClr val="D1FFC8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elsewhere,</a:t>
                      </a:r>
                      <a:r>
                        <a:rPr lang="en-US" altLang="zh-CN" sz="1400" b="0" dirty="0">
                          <a:highlight>
                            <a:srgbClr val="FFFAD6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 including </a:t>
                      </a:r>
                      <a:r>
                        <a:rPr lang="en-US" altLang="zh-CN" sz="1400" b="0" dirty="0">
                          <a:highlight>
                            <a:srgbClr val="FFCCC4"/>
                          </a:highlight>
                          <a:latin typeface="华文宋体" panose="02010600040101010101" charset="-122"/>
                          <a:ea typeface="华文宋体" panose="02010600040101010101" charset="-122"/>
                        </a:rPr>
                        <a:t>Mumbai.</a:t>
                      </a:r>
                      <a:endParaRPr lang="en-US" altLang="zh-CN" sz="1400" b="0" dirty="0">
                        <a:highlight>
                          <a:srgbClr val="FFCCC4"/>
                        </a:highlight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600" b="0" dirty="0">
                        <a:latin typeface="华文宋体" panose="02010600040101010101" charset="-122"/>
                        <a:ea typeface="华文宋体" panose="02010600040101010101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57</a:t>
                      </a:r>
                      <a:endParaRPr lang="en-US" altLang="zh-CN" sz="2000" b="1" dirty="0"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dirty="0">
                          <a:latin typeface="华文仿宋" panose="02010600040101010101" pitchFamily="2" charset="-122"/>
                          <a:ea typeface="华文仿宋" panose="02010600040101010101" pitchFamily="2" charset="-122"/>
                        </a:rPr>
                        <a:t>98</a:t>
                      </a:r>
                      <a:endParaRPr lang="en-US" altLang="zh-CN" sz="1800" b="1" dirty="0"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华文宋体" panose="02010600040101010101" charset="-122"/>
                          <a:ea typeface="华文宋体" panose="02010600040101010101" charset="-122"/>
                          <a:cs typeface="+mn-cs"/>
                        </a:rPr>
                        <a:t>91.02%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华文宋体" panose="02010600040101010101" charset="-122"/>
                          <a:ea typeface="华文宋体" panose="02010600040101010101" charset="-122"/>
                          <a:cs typeface="+mn-cs"/>
                        </a:rPr>
                        <a:t>7.65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华文宋体" panose="02010600040101010101" charset="-122"/>
                        <a:ea typeface="华文宋体" panose="02010600040101010101" charset="-122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814" y="3390424"/>
            <a:ext cx="817880" cy="10287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203564" y="3256444"/>
            <a:ext cx="461665" cy="15500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>
                <a:latin typeface="华文宋体" panose="02010600040101010101" charset="-122"/>
                <a:ea typeface="华文宋体" panose="02010600040101010101" charset="-122"/>
              </a:rPr>
              <a:t>tokens</a:t>
            </a:r>
            <a:r>
              <a:rPr lang="zh-CN" altLang="en-US" sz="1400" b="1">
                <a:latin typeface="华文宋体" panose="02010600040101010101" charset="-122"/>
                <a:ea typeface="华文宋体" panose="02010600040101010101" charset="-122"/>
              </a:rPr>
              <a:t>数量</a:t>
            </a:r>
            <a:endParaRPr lang="zh-CN" altLang="en-US" sz="1400" b="1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480323" y="3438689"/>
            <a:ext cx="400110" cy="15894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b="1" dirty="0">
                <a:latin typeface="华文宋体" panose="02010600040101010101" charset="-122"/>
                <a:ea typeface="华文宋体" panose="02010600040101010101" charset="-122"/>
              </a:rPr>
              <a:t>匹配率</a:t>
            </a:r>
            <a:endParaRPr lang="zh-CN" altLang="en-US" sz="1400" b="1" dirty="0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243412" y="3438689"/>
            <a:ext cx="400110" cy="11474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b="1" dirty="0">
                <a:latin typeface="华文宋体" panose="02010600040101010101" charset="-122"/>
                <a:ea typeface="华文宋体" panose="02010600040101010101" charset="-122"/>
              </a:rPr>
              <a:t>困惑度</a:t>
            </a:r>
            <a:endParaRPr lang="zh-CN" altLang="en-US" sz="1400" b="1" dirty="0">
              <a:latin typeface="华文宋体" panose="02010600040101010101" charset="-122"/>
              <a:ea typeface="华文宋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99814" y="3062221"/>
            <a:ext cx="400110" cy="15500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b="1" dirty="0">
                <a:latin typeface="华文宋体" panose="02010600040101010101" charset="-122"/>
                <a:ea typeface="华文宋体" panose="02010600040101010101" charset="-122"/>
              </a:rPr>
              <a:t>嵌入比特数目</a:t>
            </a:r>
            <a:endParaRPr lang="zh-CN" altLang="en-US" sz="1400" b="1" dirty="0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 flipV="1">
            <a:off x="11753850" y="1238250"/>
            <a:ext cx="0" cy="4487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1753850" y="5725886"/>
            <a:ext cx="70739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370456" y="838139"/>
            <a:ext cx="317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热度指数（百度搜索指数）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11633200" y="4985657"/>
            <a:ext cx="1206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1633200" y="4222069"/>
            <a:ext cx="1206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1647488" y="3445782"/>
            <a:ext cx="1206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1630704" y="2175782"/>
            <a:ext cx="1206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628164" y="1522367"/>
            <a:ext cx="1206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0979785" y="4800991"/>
            <a:ext cx="72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5000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1324475" y="5498595"/>
            <a:ext cx="72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0873740" y="4043929"/>
            <a:ext cx="83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10000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0866596" y="3261116"/>
            <a:ext cx="83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15000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0893186" y="1972684"/>
            <a:ext cx="83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20000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0893186" y="1352656"/>
            <a:ext cx="83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25000</a:t>
            </a:r>
            <a:endParaRPr lang="zh-CN" altLang="en-US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12703175" y="5725886"/>
            <a:ext cx="0" cy="1304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3646150" y="5725886"/>
            <a:ext cx="0" cy="1304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4547850" y="5713073"/>
            <a:ext cx="0" cy="1304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5362238" y="5713073"/>
            <a:ext cx="0" cy="1304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6243300" y="5713073"/>
            <a:ext cx="0" cy="1304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7222788" y="5721010"/>
            <a:ext cx="0" cy="1304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1890420" y="5730763"/>
            <a:ext cx="72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903358" y="5730763"/>
            <a:ext cx="72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3780453" y="5730763"/>
            <a:ext cx="72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4710728" y="5730763"/>
            <a:ext cx="72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556821" y="5730763"/>
            <a:ext cx="72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6477253" y="5730763"/>
            <a:ext cx="72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1760721" y="5713073"/>
            <a:ext cx="0" cy="101475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2703175" y="5721010"/>
            <a:ext cx="0" cy="101475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5362238" y="5713073"/>
            <a:ext cx="0" cy="101475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7222788" y="5730763"/>
            <a:ext cx="0" cy="101475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1837238" y="6064038"/>
            <a:ext cx="728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启动期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474940" y="6100095"/>
            <a:ext cx="2985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指数爆发期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Exponential Growth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513120" y="6053928"/>
            <a:ext cx="166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衰退期（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Decline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4" name="连接符: 曲线 73"/>
          <p:cNvCxnSpPr/>
          <p:nvPr/>
        </p:nvCxnSpPr>
        <p:spPr>
          <a:xfrm flipV="1">
            <a:off x="11768138" y="1972684"/>
            <a:ext cx="3670618" cy="3621667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弧形 83"/>
          <p:cNvSpPr/>
          <p:nvPr/>
        </p:nvSpPr>
        <p:spPr>
          <a:xfrm>
            <a:off x="14273693" y="1967808"/>
            <a:ext cx="2330125" cy="700666"/>
          </a:xfrm>
          <a:prstGeom prst="arc">
            <a:avLst>
              <a:gd name="adj1" fmla="val 16200000"/>
              <a:gd name="adj2" fmla="val 21433842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11760721" y="4492171"/>
            <a:ext cx="942446" cy="122883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2710036" y="1625600"/>
            <a:ext cx="2652201" cy="4082584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5362237" y="1721988"/>
            <a:ext cx="1844673" cy="398619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44367" y="4027714"/>
            <a:ext cx="10521950" cy="6734629"/>
          </a:xfrm>
          <a:prstGeom prst="rect">
            <a:avLst/>
          </a:prstGeom>
          <a:solidFill>
            <a:srgbClr val="F6F4F7"/>
          </a:solidFill>
          <a:ln w="28575">
            <a:solidFill>
              <a:srgbClr val="575757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2997200" y="4616450"/>
            <a:ext cx="3416300" cy="2527300"/>
          </a:xfrm>
          <a:prstGeom prst="roundRect">
            <a:avLst/>
          </a:prstGeom>
          <a:solidFill>
            <a:srgbClr val="C0D1E5"/>
          </a:solidFill>
          <a:ln w="28575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7461250" y="4616450"/>
            <a:ext cx="3416300" cy="2527300"/>
          </a:xfrm>
          <a:prstGeom prst="roundRect">
            <a:avLst/>
          </a:prstGeom>
          <a:solidFill>
            <a:srgbClr val="C0D1E5"/>
          </a:solidFill>
          <a:ln w="28575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25" y="4924085"/>
            <a:ext cx="1289049" cy="12890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5" y="4924085"/>
            <a:ext cx="1289049" cy="128904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408710" y="5794406"/>
            <a:ext cx="1033206" cy="4480938"/>
            <a:chOff x="6413499" y="5881370"/>
            <a:chExt cx="1033206" cy="3619998"/>
          </a:xfrm>
        </p:grpSpPr>
        <p:grpSp>
          <p:nvGrpSpPr>
            <p:cNvPr id="53" name="组合 52"/>
            <p:cNvGrpSpPr/>
            <p:nvPr/>
          </p:nvGrpSpPr>
          <p:grpSpPr>
            <a:xfrm>
              <a:off x="6413499" y="5881370"/>
              <a:ext cx="511246" cy="3619998"/>
              <a:chOff x="6413499" y="5881370"/>
              <a:chExt cx="511246" cy="3619998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6441399" y="5881370"/>
                <a:ext cx="227330" cy="0"/>
              </a:xfrm>
              <a:prstGeom prst="line">
                <a:avLst/>
              </a:prstGeom>
              <a:ln w="38100">
                <a:solidFill>
                  <a:srgbClr val="75A5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弧形 42"/>
              <p:cNvSpPr/>
              <p:nvPr/>
            </p:nvSpPr>
            <p:spPr>
              <a:xfrm>
                <a:off x="6413499" y="5881370"/>
                <a:ext cx="510460" cy="342105"/>
              </a:xfrm>
              <a:prstGeom prst="arc">
                <a:avLst>
                  <a:gd name="adj1" fmla="val 16200000"/>
                  <a:gd name="adj2" fmla="val 164640"/>
                </a:avLst>
              </a:prstGeom>
              <a:ln w="38100">
                <a:solidFill>
                  <a:srgbClr val="75A5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箭头连接符 43"/>
              <p:cNvCxnSpPr/>
              <p:nvPr/>
            </p:nvCxnSpPr>
            <p:spPr>
              <a:xfrm flipH="1">
                <a:off x="6914410" y="6052422"/>
                <a:ext cx="10335" cy="3448946"/>
              </a:xfrm>
              <a:prstGeom prst="straightConnector1">
                <a:avLst/>
              </a:prstGeom>
              <a:ln w="38100">
                <a:solidFill>
                  <a:srgbClr val="75A5B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/>
            <p:cNvGrpSpPr/>
            <p:nvPr/>
          </p:nvGrpSpPr>
          <p:grpSpPr>
            <a:xfrm flipH="1">
              <a:off x="6925532" y="5881370"/>
              <a:ext cx="521173" cy="342105"/>
              <a:chOff x="6354696" y="5881370"/>
              <a:chExt cx="521174" cy="342105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6354696" y="5881370"/>
                <a:ext cx="265945" cy="0"/>
              </a:xfrm>
              <a:prstGeom prst="line">
                <a:avLst/>
              </a:prstGeom>
              <a:ln w="38100">
                <a:solidFill>
                  <a:srgbClr val="75A5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弧形 46"/>
              <p:cNvSpPr/>
              <p:nvPr/>
            </p:nvSpPr>
            <p:spPr>
              <a:xfrm>
                <a:off x="6365410" y="5881370"/>
                <a:ext cx="510460" cy="342105"/>
              </a:xfrm>
              <a:prstGeom prst="arc">
                <a:avLst>
                  <a:gd name="adj1" fmla="val 16200000"/>
                  <a:gd name="adj2" fmla="val 164640"/>
                </a:avLst>
              </a:prstGeom>
              <a:ln w="38100">
                <a:solidFill>
                  <a:srgbClr val="75A5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57" name="直接箭头连接符 56"/>
          <p:cNvCxnSpPr>
            <a:stCxn id="6" idx="2"/>
          </p:cNvCxnSpPr>
          <p:nvPr/>
        </p:nvCxnSpPr>
        <p:spPr>
          <a:xfrm flipH="1">
            <a:off x="4705349" y="7143750"/>
            <a:ext cx="1" cy="788307"/>
          </a:xfrm>
          <a:prstGeom prst="straightConnector1">
            <a:avLst/>
          </a:prstGeom>
          <a:ln w="38100">
            <a:solidFill>
              <a:srgbClr val="264F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9169399" y="7143750"/>
            <a:ext cx="1" cy="788307"/>
          </a:xfrm>
          <a:prstGeom prst="straightConnector1">
            <a:avLst/>
          </a:prstGeom>
          <a:ln w="38100">
            <a:solidFill>
              <a:srgbClr val="264F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/>
          <p:cNvSpPr/>
          <p:nvPr/>
        </p:nvSpPr>
        <p:spPr>
          <a:xfrm>
            <a:off x="3864053" y="7932057"/>
            <a:ext cx="1594025" cy="1393372"/>
          </a:xfrm>
          <a:prstGeom prst="roundRect">
            <a:avLst/>
          </a:prstGeom>
          <a:solidFill>
            <a:srgbClr val="A8CBDF"/>
          </a:solidFill>
          <a:ln w="28575">
            <a:solidFill>
              <a:srgbClr val="57575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哈希运算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" name="矩形: 圆角 60"/>
          <p:cNvSpPr/>
          <p:nvPr/>
        </p:nvSpPr>
        <p:spPr>
          <a:xfrm>
            <a:off x="8352068" y="7932058"/>
            <a:ext cx="1594025" cy="1422401"/>
          </a:xfrm>
          <a:prstGeom prst="roundRect">
            <a:avLst/>
          </a:prstGeom>
          <a:solidFill>
            <a:srgbClr val="A8CBDF"/>
          </a:solidFill>
          <a:ln w="28575">
            <a:solidFill>
              <a:srgbClr val="57575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MD5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哈希运算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: 圆角 61"/>
              <p:cNvSpPr/>
              <p:nvPr/>
            </p:nvSpPr>
            <p:spPr>
              <a:xfrm>
                <a:off x="1900014" y="8244114"/>
                <a:ext cx="1726272" cy="769257"/>
              </a:xfrm>
              <a:prstGeom prst="roundRect">
                <a:avLst/>
              </a:prstGeom>
              <a:solidFill>
                <a:srgbClr val="F2FAFC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秘密消息序列（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𝒎𝒆𝒔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62" name="矩形: 圆角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14" y="8244114"/>
                <a:ext cx="1726272" cy="769257"/>
              </a:xfrm>
              <a:prstGeom prst="roundRect">
                <a:avLst/>
              </a:prstGeom>
              <a:blipFill rotWithShape="1">
                <a:blip r:embed="rId4"/>
                <a:stretch>
                  <a:fillRect l="-851" t="-1887" r="-821" b="-1793"/>
                </a:stretch>
              </a:blip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: 圆角 62"/>
          <p:cNvSpPr/>
          <p:nvPr/>
        </p:nvSpPr>
        <p:spPr>
          <a:xfrm>
            <a:off x="10204092" y="8088084"/>
            <a:ext cx="1726272" cy="769257"/>
          </a:xfrm>
          <a:prstGeom prst="roundRect">
            <a:avLst/>
          </a:prstGeom>
          <a:solidFill>
            <a:srgbClr val="F2FAFC"/>
          </a:solidFill>
          <a:ln w="28575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转换为整数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24" name="直接箭头连接符 1023"/>
          <p:cNvCxnSpPr/>
          <p:nvPr/>
        </p:nvCxnSpPr>
        <p:spPr>
          <a:xfrm>
            <a:off x="9149080" y="9354459"/>
            <a:ext cx="0" cy="298849"/>
          </a:xfrm>
          <a:prstGeom prst="straightConnector1">
            <a:avLst/>
          </a:prstGeom>
          <a:ln w="38100">
            <a:solidFill>
              <a:srgbClr val="264F7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矩形: 圆角 1026"/>
          <p:cNvSpPr/>
          <p:nvPr/>
        </p:nvSpPr>
        <p:spPr>
          <a:xfrm>
            <a:off x="8285945" y="9617681"/>
            <a:ext cx="1726272" cy="573314"/>
          </a:xfrm>
          <a:prstGeom prst="roundRect">
            <a:avLst/>
          </a:prstGeom>
          <a:solidFill>
            <a:srgbClr val="F2FAFC"/>
          </a:solidFill>
          <a:ln w="28575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嵌入密钥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29" name="文本框 1028"/>
          <p:cNvSpPr txBox="1"/>
          <p:nvPr/>
        </p:nvSpPr>
        <p:spPr>
          <a:xfrm>
            <a:off x="4060825" y="9354459"/>
            <a:ext cx="1333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版权载荷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8463225" y="10211157"/>
            <a:ext cx="1465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随机化种子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2" name="文本框 1031"/>
          <p:cNvSpPr txBox="1"/>
          <p:nvPr/>
        </p:nvSpPr>
        <p:spPr>
          <a:xfrm>
            <a:off x="5673477" y="10231319"/>
            <a:ext cx="327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输入至水印嵌入模块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3" name="文本框 1032"/>
          <p:cNvSpPr txBox="1"/>
          <p:nvPr/>
        </p:nvSpPr>
        <p:spPr>
          <a:xfrm>
            <a:off x="3232506" y="6398048"/>
            <a:ext cx="322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用户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、时间戳等身份信息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4" name="文本框 1033"/>
          <p:cNvSpPr txBox="1"/>
          <p:nvPr/>
        </p:nvSpPr>
        <p:spPr>
          <a:xfrm>
            <a:off x="7967706" y="6398048"/>
            <a:ext cx="322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秘密图片（</a:t>
            </a:r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Secret Image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39" name="图片 1038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508" y="8140106"/>
            <a:ext cx="1094856" cy="1094856"/>
          </a:xfrm>
          <a:prstGeom prst="rect">
            <a:avLst/>
          </a:prstGeom>
        </p:spPr>
      </p:pic>
      <p:pic>
        <p:nvPicPr>
          <p:cNvPr id="1043" name="图片 1042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27" y="8244114"/>
            <a:ext cx="865550" cy="865550"/>
          </a:xfrm>
          <a:prstGeom prst="rect">
            <a:avLst/>
          </a:prstGeom>
        </p:spPr>
      </p:pic>
      <p:grpSp>
        <p:nvGrpSpPr>
          <p:cNvPr id="1052" name="组合 1051"/>
          <p:cNvGrpSpPr/>
          <p:nvPr/>
        </p:nvGrpSpPr>
        <p:grpSpPr>
          <a:xfrm>
            <a:off x="14211300" y="1839912"/>
            <a:ext cx="14334255" cy="12807294"/>
            <a:chOff x="14211300" y="1839912"/>
            <a:chExt cx="14334255" cy="12807294"/>
          </a:xfrm>
        </p:grpSpPr>
        <p:pic>
          <p:nvPicPr>
            <p:cNvPr id="1026" name="Picture 2" descr="请添加图片描述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1300" y="1839912"/>
              <a:ext cx="11731624" cy="3519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在这里插入图片描述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9749" y="5693355"/>
              <a:ext cx="4156075" cy="295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在这里插入图片描述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77112" y="5693355"/>
              <a:ext cx="6226176" cy="2706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44" name="组合 1043"/>
            <p:cNvGrpSpPr/>
            <p:nvPr/>
          </p:nvGrpSpPr>
          <p:grpSpPr>
            <a:xfrm>
              <a:off x="16195427" y="8857341"/>
              <a:ext cx="12350128" cy="5789865"/>
              <a:chOff x="23094158" y="1197190"/>
              <a:chExt cx="12350128" cy="5789865"/>
            </a:xfrm>
          </p:grpSpPr>
          <p:pic>
            <p:nvPicPr>
              <p:cNvPr id="1045" name="图片 104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17124" y="1197190"/>
                <a:ext cx="4430559" cy="586581"/>
              </a:xfrm>
              <a:prstGeom prst="rect">
                <a:avLst/>
              </a:prstGeom>
            </p:spPr>
          </p:pic>
          <p:pic>
            <p:nvPicPr>
              <p:cNvPr id="1046" name="图片 104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389977" y="2027000"/>
                <a:ext cx="4884851" cy="1369204"/>
              </a:xfrm>
              <a:prstGeom prst="rect">
                <a:avLst/>
              </a:prstGeom>
            </p:spPr>
          </p:pic>
          <p:pic>
            <p:nvPicPr>
              <p:cNvPr id="1047" name="图片 104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094158" y="3396204"/>
                <a:ext cx="6253730" cy="3590851"/>
              </a:xfrm>
              <a:prstGeom prst="rect">
                <a:avLst/>
              </a:prstGeom>
            </p:spPr>
          </p:pic>
          <p:pic>
            <p:nvPicPr>
              <p:cNvPr id="1048" name="图片 104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323950" y="1279287"/>
                <a:ext cx="2047875" cy="1495425"/>
              </a:xfrm>
              <a:prstGeom prst="rect">
                <a:avLst/>
              </a:prstGeom>
            </p:spPr>
          </p:pic>
          <p:pic>
            <p:nvPicPr>
              <p:cNvPr id="1049" name="图片 1048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58735" y="2492469"/>
                <a:ext cx="7485551" cy="2042773"/>
              </a:xfrm>
              <a:prstGeom prst="rect">
                <a:avLst/>
              </a:prstGeom>
            </p:spPr>
          </p:pic>
          <p:pic>
            <p:nvPicPr>
              <p:cNvPr id="1050" name="图片 104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397010" y="4587637"/>
                <a:ext cx="2983707" cy="1260149"/>
              </a:xfrm>
              <a:prstGeom prst="rect">
                <a:avLst/>
              </a:prstGeom>
            </p:spPr>
          </p:pic>
          <p:pic>
            <p:nvPicPr>
              <p:cNvPr id="1051" name="图片 105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308255" y="5588076"/>
                <a:ext cx="5022737" cy="120573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0112" y="1397283"/>
            <a:ext cx="19773900" cy="8141156"/>
          </a:xfrm>
          <a:prstGeom prst="rect">
            <a:avLst/>
          </a:prstGeom>
          <a:solidFill>
            <a:srgbClr val="F2FAFC"/>
          </a:solidFill>
          <a:ln w="38100">
            <a:solidFill>
              <a:srgbClr val="575757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813049" y="1740167"/>
            <a:ext cx="9133334" cy="3724275"/>
            <a:chOff x="1127717" y="1323975"/>
            <a:chExt cx="9133334" cy="3724275"/>
          </a:xfrm>
        </p:grpSpPr>
        <p:sp>
          <p:nvSpPr>
            <p:cNvPr id="5" name="矩形: 圆角 4"/>
            <p:cNvSpPr/>
            <p:nvPr/>
          </p:nvSpPr>
          <p:spPr>
            <a:xfrm>
              <a:off x="1127717" y="2435482"/>
              <a:ext cx="2028825" cy="990600"/>
            </a:xfrm>
            <a:prstGeom prst="roundRect">
              <a:avLst/>
            </a:prstGeom>
            <a:solidFill>
              <a:srgbClr val="9CBDE2"/>
            </a:solidFill>
            <a:ln w="28575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前文序列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Input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758777" y="1887395"/>
              <a:ext cx="981076" cy="2228849"/>
              <a:chOff x="3942037" y="1931497"/>
              <a:chExt cx="981076" cy="2228849"/>
            </a:xfrm>
          </p:grpSpPr>
          <p:sp>
            <p:nvSpPr>
              <p:cNvPr id="9" name="任意多边形: 形状 8"/>
              <p:cNvSpPr/>
              <p:nvPr/>
            </p:nvSpPr>
            <p:spPr>
              <a:xfrm rot="5400000">
                <a:off x="3318150" y="2555384"/>
                <a:ext cx="2228849" cy="981076"/>
              </a:xfrm>
              <a:custGeom>
                <a:avLst/>
                <a:gdLst>
                  <a:gd name="connsiteX0" fmla="*/ 976194 w 3248025"/>
                  <a:gd name="connsiteY0" fmla="*/ 0 h 981076"/>
                  <a:gd name="connsiteX1" fmla="*/ 2271831 w 3248025"/>
                  <a:gd name="connsiteY1" fmla="*/ 0 h 981076"/>
                  <a:gd name="connsiteX2" fmla="*/ 3248025 w 3248025"/>
                  <a:gd name="connsiteY2" fmla="*/ 976194 h 981076"/>
                  <a:gd name="connsiteX3" fmla="*/ 3248025 w 3248025"/>
                  <a:gd name="connsiteY3" fmla="*/ 981076 h 981076"/>
                  <a:gd name="connsiteX4" fmla="*/ 0 w 3248025"/>
                  <a:gd name="connsiteY4" fmla="*/ 981076 h 981076"/>
                  <a:gd name="connsiteX5" fmla="*/ 0 w 3248025"/>
                  <a:gd name="connsiteY5" fmla="*/ 976194 h 981076"/>
                  <a:gd name="connsiteX6" fmla="*/ 976194 w 3248025"/>
                  <a:gd name="connsiteY6" fmla="*/ 0 h 98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48025" h="981076">
                    <a:moveTo>
                      <a:pt x="976194" y="0"/>
                    </a:moveTo>
                    <a:lnTo>
                      <a:pt x="2271831" y="0"/>
                    </a:lnTo>
                    <a:lnTo>
                      <a:pt x="3248025" y="976194"/>
                    </a:lnTo>
                    <a:lnTo>
                      <a:pt x="3248025" y="981076"/>
                    </a:lnTo>
                    <a:lnTo>
                      <a:pt x="0" y="981076"/>
                    </a:lnTo>
                    <a:lnTo>
                      <a:pt x="0" y="976194"/>
                    </a:lnTo>
                    <a:lnTo>
                      <a:pt x="976194" y="0"/>
                    </a:lnTo>
                    <a:close/>
                  </a:path>
                </a:pathLst>
              </a:custGeom>
              <a:solidFill>
                <a:srgbClr val="A8CBDF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4056738" y="2526656"/>
                <a:ext cx="723900" cy="943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语言模型</a:t>
                </a: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9" name="矩形: 圆角 28"/>
            <p:cNvSpPr/>
            <p:nvPr/>
          </p:nvSpPr>
          <p:spPr>
            <a:xfrm>
              <a:off x="5265845" y="1323975"/>
              <a:ext cx="4340851" cy="3724275"/>
            </a:xfrm>
            <a:prstGeom prst="roundRect">
              <a:avLst/>
            </a:prstGeom>
            <a:solidFill>
              <a:srgbClr val="F6F4F7"/>
            </a:solidFill>
            <a:ln w="28575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381621" y="1781177"/>
              <a:ext cx="4032275" cy="2407596"/>
              <a:chOff x="9741329" y="7353761"/>
              <a:chExt cx="2277802" cy="17598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0335588" y="7388587"/>
                <a:ext cx="1683543" cy="206024"/>
              </a:xfrm>
              <a:prstGeom prst="rect">
                <a:avLst/>
              </a:prstGeom>
              <a:solidFill>
                <a:srgbClr val="C2010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0335588" y="7604568"/>
                <a:ext cx="1592887" cy="206024"/>
              </a:xfrm>
              <a:prstGeom prst="rect">
                <a:avLst/>
              </a:prstGeom>
              <a:solidFill>
                <a:srgbClr val="03AE4F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0335587" y="7821395"/>
                <a:ext cx="1467793" cy="206024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0335587" y="8039956"/>
                <a:ext cx="1345919" cy="206024"/>
              </a:xfrm>
              <a:prstGeom prst="rect">
                <a:avLst/>
              </a:prstGeom>
              <a:solidFill>
                <a:srgbClr val="FFC00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335589" y="8254203"/>
                <a:ext cx="1235382" cy="206024"/>
              </a:xfrm>
              <a:prstGeom prst="rect">
                <a:avLst/>
              </a:prstGeom>
              <a:solidFill>
                <a:srgbClr val="C20100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0335589" y="8468450"/>
                <a:ext cx="1132512" cy="206024"/>
              </a:xfrm>
              <a:prstGeom prst="rect">
                <a:avLst/>
              </a:prstGeom>
              <a:solidFill>
                <a:srgbClr val="03AE4F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0335587" y="8682697"/>
                <a:ext cx="991543" cy="206024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0335589" y="8888721"/>
                <a:ext cx="881052" cy="206024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9754497" y="7353761"/>
                <a:ext cx="668130" cy="26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farmer</a:t>
                </a:r>
                <a:endParaRPr lang="zh-CN" altLang="en-US" b="1" dirty="0"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749292" y="7545568"/>
                <a:ext cx="668130" cy="26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town</a:t>
                </a:r>
                <a:endParaRPr lang="zh-CN" altLang="en-US" b="1" dirty="0"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741329" y="7763926"/>
                <a:ext cx="668130" cy="26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bus</a:t>
                </a:r>
                <a:endParaRPr lang="zh-CN" altLang="en-US" b="1" dirty="0"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9748101" y="7985427"/>
                <a:ext cx="668130" cy="26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rock</a:t>
                </a:r>
                <a:endParaRPr lang="zh-CN" altLang="en-US" b="1" dirty="0"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9748101" y="8199674"/>
                <a:ext cx="668130" cy="26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bottle</a:t>
                </a:r>
                <a:endParaRPr lang="zh-CN" altLang="en-US" b="1" dirty="0"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9754497" y="8421111"/>
                <a:ext cx="668130" cy="26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ticket</a:t>
                </a:r>
                <a:endParaRPr lang="zh-CN" altLang="en-US" b="1" dirty="0"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9754497" y="8617195"/>
                <a:ext cx="668130" cy="26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paper</a:t>
                </a:r>
                <a:endParaRPr lang="zh-CN" altLang="en-US" b="1" dirty="0"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9773365" y="8843614"/>
                <a:ext cx="668130" cy="269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shoe</a:t>
                </a:r>
                <a:endParaRPr lang="zh-CN" altLang="en-US" b="1" dirty="0"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5996310" y="4374298"/>
              <a:ext cx="4264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原始概率分布</a:t>
              </a:r>
              <a:r>
                <a:rPr lang="en-US" altLang="zh-C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zh-CN" altLang="en-US" sz="24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（</a:t>
              </a:r>
              <a:r>
                <a:rPr lang="en-US" altLang="zh-C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·</a:t>
              </a:r>
              <a:r>
                <a:rPr lang="zh-CN" altLang="en-US" sz="24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）</a:t>
              </a:r>
              <a:endParaRPr lang="zh-CN" altLang="en-US" sz="24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3" name="矩形: 圆角 32"/>
          <p:cNvSpPr/>
          <p:nvPr/>
        </p:nvSpPr>
        <p:spPr>
          <a:xfrm>
            <a:off x="1085850" y="5705475"/>
            <a:ext cx="3857625" cy="33732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148210" y="5858647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网格搜索法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2836300" y="-4990"/>
            <a:ext cx="14334255" cy="12807294"/>
            <a:chOff x="14211300" y="1839912"/>
            <a:chExt cx="14334255" cy="12807294"/>
          </a:xfrm>
        </p:grpSpPr>
        <p:pic>
          <p:nvPicPr>
            <p:cNvPr id="36" name="Picture 2" descr="请添加图片描述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1300" y="1839912"/>
              <a:ext cx="11731624" cy="3519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在这里插入图片描述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9749" y="5693355"/>
              <a:ext cx="4156075" cy="295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在这里插入图片描述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77112" y="5693355"/>
              <a:ext cx="6226176" cy="2706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组合 38"/>
            <p:cNvGrpSpPr/>
            <p:nvPr/>
          </p:nvGrpSpPr>
          <p:grpSpPr>
            <a:xfrm>
              <a:off x="16195427" y="8857341"/>
              <a:ext cx="12350128" cy="5789865"/>
              <a:chOff x="23094158" y="1197190"/>
              <a:chExt cx="12350128" cy="5789865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17124" y="1197190"/>
                <a:ext cx="4430559" cy="586581"/>
              </a:xfrm>
              <a:prstGeom prst="rect">
                <a:avLst/>
              </a:prstGeom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89977" y="2027000"/>
                <a:ext cx="4884851" cy="1369204"/>
              </a:xfrm>
              <a:prstGeom prst="rect">
                <a:avLst/>
              </a:prstGeom>
            </p:spPr>
          </p:pic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94158" y="3396204"/>
                <a:ext cx="6253730" cy="3590851"/>
              </a:xfrm>
              <a:prstGeom prst="rect">
                <a:avLst/>
              </a:prstGeom>
            </p:spPr>
          </p:pic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23950" y="1279287"/>
                <a:ext cx="2047875" cy="1495425"/>
              </a:xfrm>
              <a:prstGeom prst="rect">
                <a:avLst/>
              </a:prstGeom>
            </p:spPr>
          </p:pic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958735" y="2492469"/>
                <a:ext cx="7485551" cy="2042773"/>
              </a:xfrm>
              <a:prstGeom prst="rect">
                <a:avLst/>
              </a:prstGeom>
            </p:spPr>
          </p:pic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97010" y="4587637"/>
                <a:ext cx="2983707" cy="1260149"/>
              </a:xfrm>
              <a:prstGeom prst="rect">
                <a:avLst/>
              </a:prstGeom>
            </p:spPr>
          </p:pic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308255" y="5588076"/>
                <a:ext cx="5022737" cy="1205732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表格 46"/>
              <p:cNvGraphicFramePr>
                <a:graphicFrameLocks noGrp="1"/>
              </p:cNvGraphicFramePr>
              <p:nvPr/>
            </p:nvGraphicFramePr>
            <p:xfrm>
              <a:off x="1365802" y="6422159"/>
              <a:ext cx="3297720" cy="23537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430"/>
                    <a:gridCol w="824430"/>
                    <a:gridCol w="824430"/>
                    <a:gridCol w="824430"/>
                  </a:tblGrid>
                  <a:tr h="65709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1" i="1" kern="12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kern="12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2800" b="1" i="1" kern="120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b="1" i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zh-CN" altLang="en-US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困惑度</a:t>
                          </a:r>
                          <a:endParaRPr lang="zh-CN" alt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680210" rtl="0" eaLnBrk="1" latinLnBrk="0" hangingPunct="1">
                            <a:lnSpc>
                              <a:spcPct val="200000"/>
                            </a:lnSpc>
                          </a:pPr>
                          <a:r>
                            <a:rPr lang="zh-CN" altLang="en-US" sz="16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准确率</a:t>
                          </a:r>
                          <a:endParaRPr lang="zh-CN" altLang="en-US" sz="16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+mn-cs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94131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755309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表格 46"/>
              <p:cNvGraphicFramePr>
                <a:graphicFrameLocks noGrp="1"/>
              </p:cNvGraphicFramePr>
              <p:nvPr/>
            </p:nvGraphicFramePr>
            <p:xfrm>
              <a:off x="1365802" y="6422159"/>
              <a:ext cx="3297720" cy="23537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430"/>
                    <a:gridCol w="824430"/>
                    <a:gridCol w="824430"/>
                    <a:gridCol w="824430"/>
                  </a:tblGrid>
                  <a:tr h="6572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zh-CN" altLang="en-US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</a:rPr>
                            <a:t>困惑度</a:t>
                          </a:r>
                          <a:endParaRPr lang="zh-CN" alt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680210" rtl="0" eaLnBrk="1" latinLnBrk="0" hangingPunct="1">
                            <a:lnSpc>
                              <a:spcPct val="200000"/>
                            </a:lnSpc>
                          </a:pPr>
                          <a:r>
                            <a:rPr lang="zh-CN" altLang="en-US" sz="1600" b="1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黑体" panose="02010609060101010101" pitchFamily="49" charset="-122"/>
                              <a:ea typeface="黑体" panose="02010609060101010101" pitchFamily="49" charset="-122"/>
                              <a:cs typeface="+mn-cs"/>
                            </a:rPr>
                            <a:t>准确率</a:t>
                          </a:r>
                          <a:endParaRPr lang="zh-CN" altLang="en-US" sz="1600" b="1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黑体" panose="02010609060101010101" pitchFamily="49" charset="-122"/>
                            <a:ea typeface="黑体" panose="02010609060101010101" pitchFamily="49" charset="-122"/>
                            <a:cs typeface="+mn-cs"/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941315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755309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8" name="文本框 47"/>
          <p:cNvSpPr txBox="1"/>
          <p:nvPr/>
        </p:nvSpPr>
        <p:spPr>
          <a:xfrm>
            <a:off x="1520885" y="7305729"/>
            <a:ext cx="553998" cy="8699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/>
              <a:t>· · ·</a:t>
            </a:r>
            <a:endParaRPr lang="zh-CN" altLang="en-US" sz="2400" b="1" dirty="0"/>
          </a:p>
        </p:txBody>
      </p:sp>
      <p:sp>
        <p:nvSpPr>
          <p:cNvPr id="49" name="文本框 48"/>
          <p:cNvSpPr txBox="1"/>
          <p:nvPr/>
        </p:nvSpPr>
        <p:spPr>
          <a:xfrm>
            <a:off x="2351150" y="7305729"/>
            <a:ext cx="553998" cy="8699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/>
              <a:t>· · ·</a:t>
            </a:r>
            <a:endParaRPr lang="zh-CN" altLang="en-US" sz="2400" b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3161549" y="7305729"/>
            <a:ext cx="553998" cy="8699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/>
              <a:t>· · ·</a:t>
            </a:r>
            <a:endParaRPr lang="zh-CN" altLang="en-US" sz="2400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3964965" y="7305729"/>
            <a:ext cx="553998" cy="8699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/>
              <a:t>· · ·</a:t>
            </a:r>
            <a:endParaRPr lang="zh-CN" alt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矩形: 圆角 51"/>
              <p:cNvSpPr/>
              <p:nvPr/>
            </p:nvSpPr>
            <p:spPr>
              <a:xfrm>
                <a:off x="6102725" y="6644367"/>
                <a:ext cx="2713492" cy="1495425"/>
              </a:xfrm>
              <a:prstGeom prst="roundRect">
                <a:avLst/>
              </a:prstGeom>
              <a:solidFill>
                <a:srgbClr val="E9EEF4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选取最优阈值</a:t>
                </a:r>
                <a:endPara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、</a:t>
                </a:r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52" name="矩形: 圆角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725" y="6644367"/>
                <a:ext cx="2713492" cy="1495425"/>
              </a:xfrm>
              <a:prstGeom prst="roundRect">
                <a:avLst/>
              </a:prstGeom>
              <a:blipFill rotWithShape="1">
                <a:blip r:embed="rId12"/>
                <a:stretch>
                  <a:fillRect l="-529" t="-958" r="-519" b="-952"/>
                </a:stretch>
              </a:blip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: 圆角 78"/>
          <p:cNvSpPr/>
          <p:nvPr/>
        </p:nvSpPr>
        <p:spPr>
          <a:xfrm>
            <a:off x="9971088" y="2274812"/>
            <a:ext cx="10299844" cy="637926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575757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10060636" y="2670399"/>
            <a:ext cx="9756356" cy="5671413"/>
            <a:chOff x="10343579" y="3076136"/>
            <a:chExt cx="9756356" cy="5671413"/>
          </a:xfrm>
        </p:grpSpPr>
        <p:cxnSp>
          <p:nvCxnSpPr>
            <p:cNvPr id="61" name="直接箭头连接符 60"/>
            <p:cNvCxnSpPr/>
            <p:nvPr/>
          </p:nvCxnSpPr>
          <p:spPr>
            <a:xfrm>
              <a:off x="14038990" y="3597273"/>
              <a:ext cx="3563210" cy="0"/>
            </a:xfrm>
            <a:prstGeom prst="straightConnector1">
              <a:avLst/>
            </a:prstGeom>
            <a:ln w="38100">
              <a:solidFill>
                <a:srgbClr val="57575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>
              <a:off x="10343579" y="3076136"/>
              <a:ext cx="9756356" cy="5671413"/>
              <a:chOff x="10340100" y="3076136"/>
              <a:chExt cx="9756356" cy="5671413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10340100" y="5035908"/>
                <a:ext cx="3188590" cy="1713349"/>
                <a:chOff x="10261051" y="5489433"/>
                <a:chExt cx="3188590" cy="1713349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10261051" y="5489433"/>
                  <a:ext cx="3188590" cy="1713349"/>
                </a:xfrm>
                <a:prstGeom prst="ellipse">
                  <a:avLst/>
                </a:prstGeom>
                <a:solidFill>
                  <a:srgbClr val="E9EEF4"/>
                </a:solidFill>
                <a:ln w="28575">
                  <a:solidFill>
                    <a:srgbClr val="57575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6" name="文本框 55"/>
                    <p:cNvSpPr txBox="1"/>
                    <p:nvPr/>
                  </p:nvSpPr>
                  <p:spPr>
                    <a:xfrm>
                      <a:off x="10439400" y="5719500"/>
                      <a:ext cx="2962275" cy="12084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熵计算</a:t>
                      </a:r>
                      <a:endParaRPr lang="en-US" altLang="zh-CN" sz="2400" b="1" i="1" dirty="0">
                        <a:latin typeface="Cambria Math" panose="02040503050406030204" pitchFamily="18" charset="0"/>
                      </a:endParaRPr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𝒍𝒐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zh-CN" altLang="en-US" sz="2000" b="1" dirty="0"/>
                    </a:p>
                  </p:txBody>
                </p:sp>
              </mc:Choice>
              <mc:Fallback>
                <p:sp>
                  <p:nvSpPr>
                    <p:cNvPr id="56" name="文本框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39400" y="5719500"/>
                      <a:ext cx="2962275" cy="1208408"/>
                    </a:xfrm>
                    <a:prstGeom prst="rect">
                      <a:avLst/>
                    </a:prstGeom>
                    <a:blipFill rotWithShape="1">
                      <a:blip r:embed="rId13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9" name="直接连接符 58"/>
              <p:cNvCxnSpPr/>
              <p:nvPr/>
            </p:nvCxnSpPr>
            <p:spPr>
              <a:xfrm flipV="1">
                <a:off x="12972190" y="3597273"/>
                <a:ext cx="1066800" cy="1659660"/>
              </a:xfrm>
              <a:prstGeom prst="line">
                <a:avLst/>
              </a:prstGeom>
              <a:ln w="3810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文本框 62"/>
                  <p:cNvSpPr txBox="1"/>
                  <p:nvPr/>
                </p:nvSpPr>
                <p:spPr>
                  <a:xfrm>
                    <a:off x="14439040" y="3092248"/>
                    <a:ext cx="341339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zh-CN" alt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（低熵）</a:t>
                    </a:r>
                    <a:endParaRPr lang="zh-CN" altLang="en-US" sz="24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63" name="文本框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39040" y="3092248"/>
                    <a:ext cx="3413399" cy="461665"/>
                  </a:xfrm>
                  <a:prstGeom prst="rect">
                    <a:avLst/>
                  </a:prstGeom>
                  <a:blipFill rotWithShape="1">
                    <a:blip r:embed="rId1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14113895" y="5661749"/>
                    <a:ext cx="341339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a14:m>
                    <a:r>
                      <a:rPr lang="zh-CN" alt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（中熵）</a:t>
                    </a:r>
                    <a:endParaRPr lang="zh-CN" altLang="en-US" sz="24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64" name="文本框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13895" y="5661749"/>
                    <a:ext cx="3413399" cy="461665"/>
                  </a:xfrm>
                  <a:prstGeom prst="rect">
                    <a:avLst/>
                  </a:prstGeom>
                  <a:blipFill rotWithShape="1">
                    <a:blip r:embed="rId1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直接连接符 65"/>
              <p:cNvCxnSpPr>
                <a:stCxn id="55" idx="6"/>
                <a:endCxn id="64" idx="1"/>
              </p:cNvCxnSpPr>
              <p:nvPr/>
            </p:nvCxnSpPr>
            <p:spPr>
              <a:xfrm flipV="1">
                <a:off x="13528690" y="5892582"/>
                <a:ext cx="585205" cy="1"/>
              </a:xfrm>
              <a:prstGeom prst="line">
                <a:avLst/>
              </a:prstGeom>
              <a:ln w="28575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/>
              <p:cNvCxnSpPr/>
              <p:nvPr/>
            </p:nvCxnSpPr>
            <p:spPr>
              <a:xfrm flipV="1">
                <a:off x="17230725" y="5858647"/>
                <a:ext cx="296569" cy="11532"/>
              </a:xfrm>
              <a:prstGeom prst="straightConnector1">
                <a:avLst/>
              </a:prstGeom>
              <a:ln w="38100">
                <a:solidFill>
                  <a:srgbClr val="57575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55" idx="5"/>
              </p:cNvCxnSpPr>
              <p:nvPr/>
            </p:nvCxnSpPr>
            <p:spPr>
              <a:xfrm>
                <a:off x="13061732" y="6498343"/>
                <a:ext cx="977258" cy="1809375"/>
              </a:xfrm>
              <a:prstGeom prst="line">
                <a:avLst/>
              </a:prstGeom>
              <a:ln w="38100">
                <a:solidFill>
                  <a:srgbClr val="5757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/>
              <p:nvPr/>
            </p:nvCxnSpPr>
            <p:spPr>
              <a:xfrm>
                <a:off x="14021526" y="8295348"/>
                <a:ext cx="3563210" cy="0"/>
              </a:xfrm>
              <a:prstGeom prst="straightConnector1">
                <a:avLst/>
              </a:prstGeom>
              <a:ln w="38100">
                <a:solidFill>
                  <a:srgbClr val="57575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3" name="文本框 72"/>
                  <p:cNvSpPr txBox="1"/>
                  <p:nvPr/>
                </p:nvSpPr>
                <p:spPr>
                  <a:xfrm>
                    <a:off x="14533389" y="7762555"/>
                    <a:ext cx="341339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a14:m>
                    <a:r>
                      <a:rPr lang="zh-CN" altLang="en-US" sz="24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（高熵）</a:t>
                    </a:r>
                    <a:endParaRPr lang="zh-CN" altLang="en-US" sz="24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73" name="文本框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33389" y="7762555"/>
                    <a:ext cx="3413399" cy="461665"/>
                  </a:xfrm>
                  <a:prstGeom prst="rect">
                    <a:avLst/>
                  </a:prstGeom>
                  <a:blipFill rotWithShape="1">
                    <a:blip r:embed="rId1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矩形: 圆角 73"/>
              <p:cNvSpPr/>
              <p:nvPr/>
            </p:nvSpPr>
            <p:spPr>
              <a:xfrm>
                <a:off x="17602200" y="3076136"/>
                <a:ext cx="2494256" cy="984994"/>
              </a:xfrm>
              <a:prstGeom prst="roundRect">
                <a:avLst/>
              </a:prstGeom>
              <a:solidFill>
                <a:srgbClr val="D6E1E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不嵌入（</a:t>
                </a:r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 bit</a:t>
                </a:r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7527294" y="5377682"/>
                <a:ext cx="2494256" cy="984994"/>
              </a:xfrm>
              <a:prstGeom prst="roundRect">
                <a:avLst/>
              </a:prstGeom>
              <a:solidFill>
                <a:srgbClr val="D6E1E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嵌入 </a:t>
                </a:r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 bit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6" name="矩形: 圆角 75"/>
              <p:cNvSpPr/>
              <p:nvPr/>
            </p:nvSpPr>
            <p:spPr>
              <a:xfrm>
                <a:off x="17581758" y="7762555"/>
                <a:ext cx="2494256" cy="984994"/>
              </a:xfrm>
              <a:prstGeom prst="roundRect">
                <a:avLst/>
              </a:prstGeom>
              <a:solidFill>
                <a:srgbClr val="D6E1E1"/>
              </a:solidFill>
              <a:ln w="28575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嵌入 </a:t>
                </a:r>
                <a:r>
                  <a:rPr lang="en-US" altLang="zh-CN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 bits</a:t>
                </a:r>
                <a:endPara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cxnSp>
        <p:nvCxnSpPr>
          <p:cNvPr id="80" name="直接连接符 79"/>
          <p:cNvCxnSpPr/>
          <p:nvPr/>
        </p:nvCxnSpPr>
        <p:spPr>
          <a:xfrm flipV="1">
            <a:off x="2857226" y="3362723"/>
            <a:ext cx="585205" cy="1"/>
          </a:xfrm>
          <a:prstGeom prst="line">
            <a:avLst/>
          </a:prstGeom>
          <a:ln w="28575">
            <a:solidFill>
              <a:srgbClr val="57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4426060" y="3393054"/>
            <a:ext cx="543216" cy="0"/>
          </a:xfrm>
          <a:prstGeom prst="straightConnector1">
            <a:avLst/>
          </a:prstGeom>
          <a:ln w="38100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>
            <a:off x="4969276" y="7441858"/>
            <a:ext cx="1133449" cy="0"/>
          </a:xfrm>
          <a:prstGeom prst="straightConnector1">
            <a:avLst/>
          </a:prstGeom>
          <a:ln w="38100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箭头: 上 84"/>
          <p:cNvSpPr/>
          <p:nvPr/>
        </p:nvSpPr>
        <p:spPr>
          <a:xfrm rot="5400000">
            <a:off x="9403701" y="3810747"/>
            <a:ext cx="452047" cy="633315"/>
          </a:xfrm>
          <a:prstGeom prst="upArrow">
            <a:avLst/>
          </a:prstGeom>
          <a:solidFill>
            <a:srgbClr val="75A5B0"/>
          </a:solidFill>
          <a:ln w="28575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箭头: 上 85"/>
          <p:cNvSpPr/>
          <p:nvPr/>
        </p:nvSpPr>
        <p:spPr>
          <a:xfrm rot="5400000">
            <a:off x="9159681" y="6832474"/>
            <a:ext cx="452047" cy="1121353"/>
          </a:xfrm>
          <a:prstGeom prst="upArrow">
            <a:avLst/>
          </a:prstGeom>
          <a:solidFill>
            <a:srgbClr val="75A5B0"/>
          </a:solidFill>
          <a:ln w="28575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152472" y="96610"/>
            <a:ext cx="14334255" cy="12807294"/>
            <a:chOff x="14211300" y="1839912"/>
            <a:chExt cx="14334255" cy="12807294"/>
          </a:xfrm>
        </p:grpSpPr>
        <p:pic>
          <p:nvPicPr>
            <p:cNvPr id="5" name="Picture 2" descr="请添加图片描述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1300" y="1839912"/>
              <a:ext cx="11731624" cy="3519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在这里插入图片描述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9749" y="5693355"/>
              <a:ext cx="4156075" cy="295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在这里插入图片描述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77112" y="5693355"/>
              <a:ext cx="6226176" cy="2706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/>
            <p:cNvGrpSpPr/>
            <p:nvPr/>
          </p:nvGrpSpPr>
          <p:grpSpPr>
            <a:xfrm>
              <a:off x="16195427" y="8857341"/>
              <a:ext cx="12350128" cy="5789865"/>
              <a:chOff x="23094158" y="1197190"/>
              <a:chExt cx="12350128" cy="5789865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17124" y="1197190"/>
                <a:ext cx="4430559" cy="586581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89977" y="2027000"/>
                <a:ext cx="4884851" cy="1369204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94158" y="3396204"/>
                <a:ext cx="6253730" cy="3590851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23950" y="1279287"/>
                <a:ext cx="2047875" cy="1495425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958735" y="2492469"/>
                <a:ext cx="7485551" cy="204277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97010" y="4587637"/>
                <a:ext cx="2983707" cy="1260149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308255" y="5588076"/>
                <a:ext cx="5022737" cy="1205732"/>
              </a:xfrm>
              <a:prstGeom prst="rect">
                <a:avLst/>
              </a:prstGeom>
            </p:spPr>
          </p:pic>
        </p:grpSp>
      </p:grpSp>
      <p:sp>
        <p:nvSpPr>
          <p:cNvPr id="16" name="矩形 15"/>
          <p:cNvSpPr/>
          <p:nvPr/>
        </p:nvSpPr>
        <p:spPr>
          <a:xfrm>
            <a:off x="2647950" y="770396"/>
            <a:ext cx="8559800" cy="6343643"/>
          </a:xfrm>
          <a:prstGeom prst="rect">
            <a:avLst/>
          </a:prstGeom>
          <a:solidFill>
            <a:srgbClr val="F2FAFC"/>
          </a:solidFill>
          <a:ln w="38100">
            <a:solidFill>
              <a:srgbClr val="57575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: 圆角 16"/>
              <p:cNvSpPr/>
              <p:nvPr/>
            </p:nvSpPr>
            <p:spPr>
              <a:xfrm>
                <a:off x="5477281" y="1066795"/>
                <a:ext cx="2784928" cy="514350"/>
              </a:xfrm>
              <a:prstGeom prst="roundRect">
                <a:avLst/>
              </a:prstGeom>
              <a:solidFill>
                <a:srgbClr val="F6F4F7"/>
              </a:solid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𝒍𝒐𝒄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处嵌入水印比特数量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7" name="矩形: 圆角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81" y="1066795"/>
                <a:ext cx="2784928" cy="514350"/>
              </a:xfrm>
              <a:prstGeom prst="roundRect">
                <a:avLst/>
              </a:prstGeom>
              <a:blipFill rotWithShape="1">
                <a:blip r:embed="rId11"/>
                <a:stretch>
                  <a:fillRect l="-357" t="-1974" r="-334" b="-1729"/>
                </a:stretch>
              </a:blipFill>
              <a:ln w="19050">
                <a:solidFill>
                  <a:srgbClr val="5757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/>
          <p:cNvGrpSpPr/>
          <p:nvPr/>
        </p:nvGrpSpPr>
        <p:grpSpPr>
          <a:xfrm>
            <a:off x="3020685" y="1942713"/>
            <a:ext cx="7870295" cy="2469838"/>
            <a:chOff x="3020685" y="1942713"/>
            <a:chExt cx="7870295" cy="2469838"/>
          </a:xfrm>
        </p:grpSpPr>
        <p:sp>
          <p:nvSpPr>
            <p:cNvPr id="42" name="矩形 41"/>
            <p:cNvSpPr/>
            <p:nvPr/>
          </p:nvSpPr>
          <p:spPr>
            <a:xfrm>
              <a:off x="3020685" y="2119978"/>
              <a:ext cx="7870295" cy="2292573"/>
            </a:xfrm>
            <a:prstGeom prst="rect">
              <a:avLst/>
            </a:prstGeom>
            <a:solidFill>
              <a:srgbClr val="DEECF7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DEEBFB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156731" y="1942713"/>
              <a:ext cx="1426029" cy="481988"/>
              <a:chOff x="8953894" y="792863"/>
              <a:chExt cx="1426029" cy="481988"/>
            </a:xfrm>
          </p:grpSpPr>
          <p:sp>
            <p:nvSpPr>
              <p:cNvPr id="66" name="矩形: 圆角 65"/>
              <p:cNvSpPr/>
              <p:nvPr/>
            </p:nvSpPr>
            <p:spPr>
              <a:xfrm>
                <a:off x="8953894" y="792863"/>
                <a:ext cx="1426029" cy="296959"/>
              </a:xfrm>
              <a:prstGeom prst="roundRect">
                <a:avLst/>
              </a:prstGeom>
              <a:solidFill>
                <a:srgbClr val="ECECEC"/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词汇表划分</a:t>
                </a:r>
                <a:endPara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7" name="直接箭头连接符 66"/>
              <p:cNvCxnSpPr>
                <a:stCxn id="66" idx="2"/>
              </p:cNvCxnSpPr>
              <p:nvPr/>
            </p:nvCxnSpPr>
            <p:spPr>
              <a:xfrm flipH="1">
                <a:off x="9666908" y="1089822"/>
                <a:ext cx="1" cy="1850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矩形 43"/>
          <p:cNvSpPr/>
          <p:nvPr/>
        </p:nvSpPr>
        <p:spPr>
          <a:xfrm>
            <a:off x="4088584" y="3202004"/>
            <a:ext cx="2493674" cy="307859"/>
          </a:xfrm>
          <a:prstGeom prst="rect">
            <a:avLst/>
          </a:prstGeom>
          <a:solidFill>
            <a:srgbClr val="FEF2F4"/>
          </a:solidFill>
          <a:ln>
            <a:solidFill>
              <a:srgbClr val="DBB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/>
          <p:cNvSpPr/>
          <p:nvPr/>
        </p:nvSpPr>
        <p:spPr>
          <a:xfrm>
            <a:off x="3288485" y="3202004"/>
            <a:ext cx="870857" cy="307859"/>
          </a:xfrm>
          <a:prstGeom prst="roundRect">
            <a:avLst/>
          </a:prstGeom>
          <a:solidFill>
            <a:srgbClr val="FDD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红列词汇</a:t>
            </a:r>
            <a:endParaRPr lang="zh-CN" altLang="en-US" sz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988536" y="2819295"/>
            <a:ext cx="2491352" cy="307859"/>
          </a:xfrm>
          <a:prstGeom prst="rect">
            <a:avLst/>
          </a:prstGeom>
          <a:solidFill>
            <a:srgbClr val="FEF2F4"/>
          </a:solidFill>
          <a:ln>
            <a:solidFill>
              <a:srgbClr val="DBB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/>
          <p:cNvSpPr/>
          <p:nvPr/>
        </p:nvSpPr>
        <p:spPr>
          <a:xfrm>
            <a:off x="7188437" y="2819295"/>
            <a:ext cx="870857" cy="307859"/>
          </a:xfrm>
          <a:prstGeom prst="roundRect">
            <a:avLst/>
          </a:prstGeom>
          <a:solidFill>
            <a:srgbClr val="FDD1D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红列词汇</a:t>
            </a:r>
            <a:endParaRPr lang="zh-CN" altLang="en-US" sz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93454" y="3201187"/>
            <a:ext cx="2486434" cy="3078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/>
          <p:cNvSpPr/>
          <p:nvPr/>
        </p:nvSpPr>
        <p:spPr>
          <a:xfrm>
            <a:off x="7193355" y="3201187"/>
            <a:ext cx="870857" cy="307859"/>
          </a:xfrm>
          <a:prstGeom prst="roundRect">
            <a:avLst/>
          </a:prstGeom>
          <a:solidFill>
            <a:srgbClr val="F8DB8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黄列词汇</a:t>
            </a:r>
            <a:endParaRPr lang="zh-CN" altLang="en-US" sz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988536" y="3609723"/>
            <a:ext cx="2486434" cy="3078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: 圆角 50"/>
          <p:cNvSpPr/>
          <p:nvPr/>
        </p:nvSpPr>
        <p:spPr>
          <a:xfrm>
            <a:off x="7188437" y="3609723"/>
            <a:ext cx="870857" cy="307859"/>
          </a:xfrm>
          <a:prstGeom prst="roundRect">
            <a:avLst/>
          </a:prstGeom>
          <a:solidFill>
            <a:srgbClr val="83BEE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蓝列词汇</a:t>
            </a:r>
            <a:endParaRPr lang="zh-CN" altLang="en-US" sz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565505" y="4047409"/>
            <a:ext cx="769916" cy="2552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bit</a:t>
            </a:r>
            <a:endParaRPr lang="zh-CN" altLang="en-US" sz="1200" dirty="0">
              <a:solidFill>
                <a:schemeClr val="tx1"/>
              </a:solidFill>
              <a:latin typeface="Calibri" panose="020F0502020204030204" pitchFamily="34" charset="0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565830" y="4035972"/>
            <a:ext cx="769916" cy="2552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bits</a:t>
            </a:r>
            <a:endParaRPr lang="zh-CN" altLang="en-US" sz="1200" dirty="0">
              <a:solidFill>
                <a:schemeClr val="tx1"/>
              </a:solidFill>
              <a:latin typeface="Calibri" panose="020F0502020204030204" pitchFamily="34" charset="0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3288485" y="2426827"/>
            <a:ext cx="3880457" cy="308713"/>
            <a:chOff x="9401146" y="2854646"/>
            <a:chExt cx="3880457" cy="308713"/>
          </a:xfrm>
        </p:grpSpPr>
        <p:sp>
          <p:nvSpPr>
            <p:cNvPr id="63" name="矩形 62"/>
            <p:cNvSpPr/>
            <p:nvPr/>
          </p:nvSpPr>
          <p:spPr>
            <a:xfrm>
              <a:off x="10201246" y="2854646"/>
              <a:ext cx="2493674" cy="307859"/>
            </a:xfrm>
            <a:prstGeom prst="rect">
              <a:avLst/>
            </a:prstGeom>
            <a:solidFill>
              <a:srgbClr val="DDF4D8"/>
            </a:solidFill>
            <a:ln>
              <a:solidFill>
                <a:srgbClr val="5A988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矩形: 圆角 63"/>
            <p:cNvSpPr/>
            <p:nvPr/>
          </p:nvSpPr>
          <p:spPr>
            <a:xfrm>
              <a:off x="9401146" y="2854646"/>
              <a:ext cx="870857" cy="307859"/>
            </a:xfrm>
            <a:prstGeom prst="roundRect">
              <a:avLst/>
            </a:prstGeom>
            <a:solidFill>
              <a:srgbClr val="C5E0B7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绿列词汇</a:t>
              </a:r>
              <a:endPara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0265575" y="2855582"/>
              <a:ext cx="3016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town, ticket, operators, river...</a:t>
              </a:r>
              <a:endParaRPr lang="zh-CN" altLang="en-US" sz="1400" dirty="0">
                <a:latin typeface="Calibri" panose="020F0502020204030204" pitchFamily="34" charset="0"/>
                <a:ea typeface="华文仿宋" panose="0201060004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4168223" y="3205108"/>
            <a:ext cx="283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farmer, bottle, race, enjoy... </a:t>
            </a:r>
            <a:endParaRPr lang="zh-CN" altLang="en-US" sz="1400" dirty="0">
              <a:latin typeface="Calibri" panose="020F0502020204030204" pitchFamily="34" charset="0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7188437" y="2426521"/>
            <a:ext cx="3880457" cy="308713"/>
            <a:chOff x="9401146" y="2854646"/>
            <a:chExt cx="3880457" cy="308713"/>
          </a:xfrm>
        </p:grpSpPr>
        <p:sp>
          <p:nvSpPr>
            <p:cNvPr id="60" name="矩形 59"/>
            <p:cNvSpPr/>
            <p:nvPr/>
          </p:nvSpPr>
          <p:spPr>
            <a:xfrm>
              <a:off x="10201246" y="2854646"/>
              <a:ext cx="2493674" cy="307859"/>
            </a:xfrm>
            <a:prstGeom prst="rect">
              <a:avLst/>
            </a:prstGeom>
            <a:solidFill>
              <a:srgbClr val="DDF4D8"/>
            </a:solidFill>
            <a:ln>
              <a:solidFill>
                <a:srgbClr val="5A988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矩形: 圆角 60"/>
            <p:cNvSpPr/>
            <p:nvPr/>
          </p:nvSpPr>
          <p:spPr>
            <a:xfrm>
              <a:off x="9401146" y="2854646"/>
              <a:ext cx="870857" cy="307859"/>
            </a:xfrm>
            <a:prstGeom prst="roundRect">
              <a:avLst/>
            </a:prstGeom>
            <a:solidFill>
              <a:srgbClr val="C5E0B7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绿列词汇</a:t>
              </a:r>
              <a:endPara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265575" y="2855582"/>
              <a:ext cx="3016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town, ticket, operators, river...</a:t>
              </a:r>
              <a:endParaRPr lang="zh-CN" altLang="en-US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8059293" y="2833063"/>
            <a:ext cx="283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farmer, bottle, race, enjoy... </a:t>
            </a:r>
            <a:endParaRPr lang="zh-CN" altLang="en-US" sz="1400" dirty="0">
              <a:latin typeface="Calibri" panose="020F0502020204030204" pitchFamily="34" charset="0"/>
              <a:ea typeface="华文仿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043842" y="3202004"/>
            <a:ext cx="283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rock, shoe, exploits, spa... 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043842" y="3618201"/>
            <a:ext cx="2831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bus, paper, curiously... 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矩形: 圆角 71"/>
          <p:cNvSpPr/>
          <p:nvPr/>
        </p:nvSpPr>
        <p:spPr>
          <a:xfrm>
            <a:off x="6228193" y="4681877"/>
            <a:ext cx="2162175" cy="733425"/>
          </a:xfrm>
          <a:prstGeom prst="roundRect">
            <a:avLst/>
          </a:prstGeom>
          <a:solidFill>
            <a:srgbClr val="F2E8F0"/>
          </a:solidFill>
          <a:ln w="19050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</a:rPr>
              <a:t>根据身份序列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</a:rPr>
              <a:t>选择词汇颜色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2786488" y="4576708"/>
            <a:ext cx="4401948" cy="2330278"/>
            <a:chOff x="2644837" y="5746922"/>
            <a:chExt cx="4401948" cy="2330278"/>
          </a:xfrm>
        </p:grpSpPr>
        <p:sp>
          <p:nvSpPr>
            <p:cNvPr id="93" name="矩形: 圆角 92"/>
            <p:cNvSpPr/>
            <p:nvPr/>
          </p:nvSpPr>
          <p:spPr>
            <a:xfrm>
              <a:off x="2644837" y="5746922"/>
              <a:ext cx="2690583" cy="2330278"/>
            </a:xfrm>
            <a:prstGeom prst="roundRect">
              <a:avLst/>
            </a:prstGeom>
            <a:solidFill>
              <a:srgbClr val="F6F4F7"/>
            </a:solidFill>
            <a:ln w="19050">
              <a:solidFill>
                <a:srgbClr val="5757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694677" y="5934363"/>
              <a:ext cx="2506070" cy="1766852"/>
              <a:chOff x="18762860" y="6252716"/>
              <a:chExt cx="2506070" cy="1766852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18762860" y="6252716"/>
                <a:ext cx="2271030" cy="1766852"/>
                <a:chOff x="9748101" y="7353761"/>
                <a:chExt cx="2271030" cy="1766852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10335588" y="7388587"/>
                  <a:ext cx="1683543" cy="206024"/>
                </a:xfrm>
                <a:prstGeom prst="rect">
                  <a:avLst/>
                </a:prstGeom>
                <a:solidFill>
                  <a:srgbClr val="C201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10335588" y="7604568"/>
                  <a:ext cx="1592887" cy="206024"/>
                </a:xfrm>
                <a:prstGeom prst="rect">
                  <a:avLst/>
                </a:prstGeom>
                <a:solidFill>
                  <a:srgbClr val="03AE4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10335587" y="7821395"/>
                  <a:ext cx="1467793" cy="20602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10335587" y="8039956"/>
                  <a:ext cx="1345919" cy="20602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10335589" y="8254203"/>
                  <a:ext cx="1235382" cy="206024"/>
                </a:xfrm>
                <a:prstGeom prst="rect">
                  <a:avLst/>
                </a:prstGeom>
                <a:solidFill>
                  <a:srgbClr val="C201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0335589" y="8468450"/>
                  <a:ext cx="1132512" cy="206024"/>
                </a:xfrm>
                <a:prstGeom prst="rect">
                  <a:avLst/>
                </a:prstGeom>
                <a:solidFill>
                  <a:srgbClr val="03AE4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10335587" y="8682697"/>
                  <a:ext cx="991543" cy="20602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>
                  <a:off x="10335589" y="8888721"/>
                  <a:ext cx="881052" cy="206024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文本框 84"/>
                <p:cNvSpPr txBox="1"/>
                <p:nvPr/>
              </p:nvSpPr>
              <p:spPr>
                <a:xfrm>
                  <a:off x="9754497" y="7353761"/>
                  <a:ext cx="6681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farmer</a:t>
                  </a:r>
                  <a:endParaRPr lang="zh-CN" altLang="en-US" sz="120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文本框 85"/>
                <p:cNvSpPr txBox="1"/>
                <p:nvPr/>
              </p:nvSpPr>
              <p:spPr>
                <a:xfrm>
                  <a:off x="9749292" y="7545568"/>
                  <a:ext cx="6681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town</a:t>
                  </a:r>
                  <a:endParaRPr lang="zh-CN" alt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文本框 86"/>
                <p:cNvSpPr txBox="1"/>
                <p:nvPr/>
              </p:nvSpPr>
              <p:spPr>
                <a:xfrm>
                  <a:off x="9754497" y="7763926"/>
                  <a:ext cx="6681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bus</a:t>
                  </a:r>
                  <a:endParaRPr lang="zh-CN" alt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8" name="文本框 87"/>
                <p:cNvSpPr txBox="1"/>
                <p:nvPr/>
              </p:nvSpPr>
              <p:spPr>
                <a:xfrm>
                  <a:off x="9748101" y="7985427"/>
                  <a:ext cx="6681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rock</a:t>
                  </a:r>
                  <a:endParaRPr lang="zh-CN" alt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文本框 88"/>
                <p:cNvSpPr txBox="1"/>
                <p:nvPr/>
              </p:nvSpPr>
              <p:spPr>
                <a:xfrm>
                  <a:off x="9748101" y="8199674"/>
                  <a:ext cx="6681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bottle</a:t>
                  </a:r>
                  <a:endParaRPr lang="zh-CN" alt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" name="文本框 89"/>
                <p:cNvSpPr txBox="1"/>
                <p:nvPr/>
              </p:nvSpPr>
              <p:spPr>
                <a:xfrm>
                  <a:off x="9754497" y="8421111"/>
                  <a:ext cx="6681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ticket</a:t>
                  </a:r>
                  <a:endParaRPr lang="zh-CN" alt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1" name="文本框 90"/>
                <p:cNvSpPr txBox="1"/>
                <p:nvPr/>
              </p:nvSpPr>
              <p:spPr>
                <a:xfrm>
                  <a:off x="9754497" y="8617195"/>
                  <a:ext cx="6681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paper</a:t>
                  </a:r>
                  <a:endParaRPr lang="zh-CN" alt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" name="文本框 91"/>
                <p:cNvSpPr txBox="1"/>
                <p:nvPr/>
              </p:nvSpPr>
              <p:spPr>
                <a:xfrm>
                  <a:off x="9773365" y="8843614"/>
                  <a:ext cx="6681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shoe</a:t>
                  </a:r>
                  <a:endParaRPr lang="zh-CN" alt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5" name="矩形 74"/>
              <p:cNvSpPr/>
              <p:nvPr/>
            </p:nvSpPr>
            <p:spPr>
              <a:xfrm>
                <a:off x="20696266" y="6938919"/>
                <a:ext cx="572664" cy="206024"/>
              </a:xfrm>
              <a:prstGeom prst="rect">
                <a:avLst/>
              </a:prstGeom>
              <a:solidFill>
                <a:srgbClr val="FFE699"/>
              </a:solidFill>
              <a:ln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0239477" y="7789772"/>
                <a:ext cx="572664" cy="2060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文本框 93"/>
            <p:cNvSpPr txBox="1"/>
            <p:nvPr/>
          </p:nvSpPr>
          <p:spPr>
            <a:xfrm>
              <a:off x="2782044" y="7712094"/>
              <a:ext cx="42647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修改后的概率分布</a:t>
              </a:r>
              <a:r>
                <a:rPr lang="en-US" altLang="zh-C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P’</a:t>
              </a:r>
              <a:r>
                <a:rPr lang="zh-CN" altLang="en-US" sz="16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（</a:t>
              </a:r>
              <a:r>
                <a:rPr lang="en-US" altLang="zh-C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·</a:t>
              </a:r>
              <a:r>
                <a:rPr lang="zh-CN" altLang="en-US" sz="1600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）</a:t>
              </a:r>
              <a:endParaRPr lang="zh-CN" altLang="en-US" sz="16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95" name="矩形: 圆角 94"/>
          <p:cNvSpPr/>
          <p:nvPr/>
        </p:nvSpPr>
        <p:spPr>
          <a:xfrm>
            <a:off x="6665554" y="5610062"/>
            <a:ext cx="1345825" cy="618370"/>
          </a:xfrm>
          <a:prstGeom prst="roundRect">
            <a:avLst/>
          </a:prstGeom>
          <a:solidFill>
            <a:srgbClr val="E9EEF4"/>
          </a:solidFill>
          <a:ln w="19050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</a:rPr>
              <a:t>带权采样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99" name="矩形: 圆角 98"/>
          <p:cNvSpPr/>
          <p:nvPr/>
        </p:nvSpPr>
        <p:spPr>
          <a:xfrm>
            <a:off x="9073093" y="5365562"/>
            <a:ext cx="1467996" cy="1010105"/>
          </a:xfrm>
          <a:prstGeom prst="roundRect">
            <a:avLst/>
          </a:prstGeom>
          <a:solidFill>
            <a:srgbClr val="BCD2EA"/>
          </a:solidFill>
          <a:ln w="19050">
            <a:solidFill>
              <a:srgbClr val="5757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</a:rPr>
              <a:t>生成的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</a:rPr>
              <a:t>带水印词元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928100" y="4412551"/>
            <a:ext cx="144993" cy="733425"/>
          </a:xfrm>
          <a:prstGeom prst="rect">
            <a:avLst/>
          </a:prstGeom>
          <a:solidFill>
            <a:srgbClr val="75A5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左 104"/>
          <p:cNvSpPr/>
          <p:nvPr/>
        </p:nvSpPr>
        <p:spPr>
          <a:xfrm>
            <a:off x="8390368" y="4984273"/>
            <a:ext cx="537732" cy="215981"/>
          </a:xfrm>
          <a:prstGeom prst="leftArrow">
            <a:avLst/>
          </a:prstGeom>
          <a:solidFill>
            <a:srgbClr val="75A5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左 105"/>
          <p:cNvSpPr/>
          <p:nvPr/>
        </p:nvSpPr>
        <p:spPr>
          <a:xfrm>
            <a:off x="5483467" y="4958333"/>
            <a:ext cx="744726" cy="215981"/>
          </a:xfrm>
          <a:prstGeom prst="leftArrow">
            <a:avLst/>
          </a:prstGeom>
          <a:solidFill>
            <a:srgbClr val="75A5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/>
          <p:cNvSpPr/>
          <p:nvPr/>
        </p:nvSpPr>
        <p:spPr>
          <a:xfrm>
            <a:off x="5477071" y="5811602"/>
            <a:ext cx="1188483" cy="215981"/>
          </a:xfrm>
          <a:prstGeom prst="rightArrow">
            <a:avLst/>
          </a:prstGeom>
          <a:solidFill>
            <a:srgbClr val="98B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箭头: 右 107"/>
          <p:cNvSpPr/>
          <p:nvPr/>
        </p:nvSpPr>
        <p:spPr>
          <a:xfrm>
            <a:off x="8017594" y="5811602"/>
            <a:ext cx="1055499" cy="215981"/>
          </a:xfrm>
          <a:prstGeom prst="rightArrow">
            <a:avLst/>
          </a:prstGeom>
          <a:solidFill>
            <a:srgbClr val="98B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: 圆角 81"/>
          <p:cNvSpPr/>
          <p:nvPr/>
        </p:nvSpPr>
        <p:spPr>
          <a:xfrm>
            <a:off x="1476375" y="2708910"/>
            <a:ext cx="2224087" cy="4534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816" y="823113"/>
            <a:ext cx="9997331" cy="364411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571500" y="2461414"/>
            <a:ext cx="8286750" cy="3644111"/>
          </a:xfrm>
          <a:prstGeom prst="roundRect">
            <a:avLst/>
          </a:prstGeom>
          <a:solidFill>
            <a:srgbClr val="F2FAFC"/>
          </a:solidFill>
          <a:ln w="38100">
            <a:solidFill>
              <a:srgbClr val="1860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64005" y="2708910"/>
            <a:ext cx="37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水印嵌入模块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95350" y="3170575"/>
                <a:ext cx="2868930" cy="700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当前词元序列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3170575"/>
                <a:ext cx="2868930" cy="700769"/>
              </a:xfrm>
              <a:prstGeom prst="rect">
                <a:avLst/>
              </a:prstGeom>
              <a:blipFill rotWithShape="1">
                <a:blip r:embed="rId2"/>
                <a:stretch>
                  <a:fillRect t="-3" r="-642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1153160" y="3971290"/>
            <a:ext cx="1613853" cy="1905000"/>
            <a:chOff x="1451610" y="3977640"/>
            <a:chExt cx="1613853" cy="1905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451610" y="5869305"/>
              <a:ext cx="1613853" cy="0"/>
            </a:xfrm>
            <a:prstGeom prst="line">
              <a:avLst/>
            </a:prstGeom>
            <a:ln w="28575">
              <a:solidFill>
                <a:srgbClr val="5757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1451610" y="3977640"/>
              <a:ext cx="0" cy="1905000"/>
            </a:xfrm>
            <a:prstGeom prst="straightConnector1">
              <a:avLst/>
            </a:prstGeom>
            <a:ln w="28575">
              <a:solidFill>
                <a:srgbClr val="57575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995361" y="4655026"/>
                <a:ext cx="2155827" cy="65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前一词元的嵌入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61" y="4655026"/>
                <a:ext cx="2155827" cy="657809"/>
              </a:xfrm>
              <a:prstGeom prst="rect">
                <a:avLst/>
              </a:prstGeom>
              <a:blipFill rotWithShape="1">
                <a:blip r:embed="rId3"/>
                <a:stretch>
                  <a:fillRect l="-15" t="-72" r="15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/>
          <p:nvPr/>
        </p:nvCxnSpPr>
        <p:spPr>
          <a:xfrm>
            <a:off x="2083751" y="3869690"/>
            <a:ext cx="0" cy="718052"/>
          </a:xfrm>
          <a:prstGeom prst="straightConnector1">
            <a:avLst/>
          </a:prstGeom>
          <a:ln w="28575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/>
          <p:cNvSpPr/>
          <p:nvPr/>
        </p:nvSpPr>
        <p:spPr>
          <a:xfrm>
            <a:off x="3190875" y="3869690"/>
            <a:ext cx="1513840" cy="718052"/>
          </a:xfrm>
          <a:prstGeom prst="roundRect">
            <a:avLst/>
          </a:prstGeom>
          <a:solidFill>
            <a:srgbClr val="F4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熵计算与策略决策模块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3190875" y="4997265"/>
            <a:ext cx="1513840" cy="718052"/>
          </a:xfrm>
          <a:prstGeom prst="roundRect">
            <a:avLst/>
          </a:prstGeom>
          <a:solidFill>
            <a:srgbClr val="F4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水印强度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生成模块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2647950" y="4267200"/>
            <a:ext cx="423863" cy="320542"/>
          </a:xfrm>
          <a:prstGeom prst="straightConnector1">
            <a:avLst/>
          </a:prstGeom>
          <a:ln w="28575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2647950" y="5119688"/>
            <a:ext cx="457200" cy="304800"/>
          </a:xfrm>
          <a:prstGeom prst="straightConnector1">
            <a:avLst/>
          </a:prstGeom>
          <a:ln w="28575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643313" y="3429000"/>
            <a:ext cx="561975" cy="0"/>
          </a:xfrm>
          <a:prstGeom prst="straightConnector1">
            <a:avLst/>
          </a:prstGeom>
          <a:ln w="28575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圆角 29"/>
          <p:cNvSpPr/>
          <p:nvPr/>
        </p:nvSpPr>
        <p:spPr>
          <a:xfrm>
            <a:off x="4270535" y="3143224"/>
            <a:ext cx="1073467" cy="581025"/>
          </a:xfrm>
          <a:prstGeom prst="roundRect">
            <a:avLst/>
          </a:prstGeom>
          <a:solidFill>
            <a:srgbClr val="CFE2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VLM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5414963" y="3438525"/>
            <a:ext cx="490537" cy="0"/>
          </a:xfrm>
          <a:prstGeom prst="straightConnector1">
            <a:avLst/>
          </a:prstGeom>
          <a:ln w="28575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4704715" y="4100268"/>
            <a:ext cx="413941" cy="366957"/>
          </a:xfrm>
          <a:prstGeom prst="straightConnector1">
            <a:avLst/>
          </a:prstGeom>
          <a:ln w="28575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4704715" y="5164498"/>
            <a:ext cx="372110" cy="383815"/>
          </a:xfrm>
          <a:prstGeom prst="straightConnector1">
            <a:avLst/>
          </a:prstGeom>
          <a:ln w="28575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748053" y="4261979"/>
            <a:ext cx="1513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水印策略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（如嵌入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2-bit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4790440" y="4849530"/>
                <a:ext cx="1513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水印强度</a:t>
                </a:r>
                <a:endPara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（偏置量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1400" b="1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𝜹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0" y="4849530"/>
                <a:ext cx="1513840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7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/>
          <p:cNvGrpSpPr/>
          <p:nvPr/>
        </p:nvGrpSpPr>
        <p:grpSpPr>
          <a:xfrm>
            <a:off x="5957887" y="3027469"/>
            <a:ext cx="132715" cy="937445"/>
            <a:chOff x="5994399" y="2905125"/>
            <a:chExt cx="97200" cy="684211"/>
          </a:xfrm>
        </p:grpSpPr>
        <p:sp>
          <p:nvSpPr>
            <p:cNvPr id="43" name="矩形 42"/>
            <p:cNvSpPr/>
            <p:nvPr/>
          </p:nvSpPr>
          <p:spPr>
            <a:xfrm>
              <a:off x="5994399" y="2905125"/>
              <a:ext cx="97200" cy="98425"/>
            </a:xfrm>
            <a:prstGeom prst="rect">
              <a:avLst/>
            </a:prstGeom>
            <a:solidFill>
              <a:srgbClr val="B7D1F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5994399" y="3003550"/>
              <a:ext cx="97200" cy="98425"/>
            </a:xfrm>
            <a:prstGeom prst="rect">
              <a:avLst/>
            </a:prstGeom>
            <a:solidFill>
              <a:srgbClr val="0B59D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5994399" y="3101975"/>
              <a:ext cx="97200" cy="98425"/>
            </a:xfrm>
            <a:prstGeom prst="rect">
              <a:avLst/>
            </a:prstGeom>
            <a:solidFill>
              <a:srgbClr val="8EB6F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5994399" y="3198812"/>
              <a:ext cx="97200" cy="98425"/>
            </a:xfrm>
            <a:prstGeom prst="rect">
              <a:avLst/>
            </a:prstGeom>
            <a:solidFill>
              <a:srgbClr val="D9E7F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5994399" y="3297237"/>
              <a:ext cx="97200" cy="98425"/>
            </a:xfrm>
            <a:prstGeom prst="rect">
              <a:avLst/>
            </a:prstGeom>
            <a:solidFill>
              <a:srgbClr val="0D5BD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5994399" y="3394074"/>
              <a:ext cx="97200" cy="98425"/>
            </a:xfrm>
            <a:prstGeom prst="rect">
              <a:avLst/>
            </a:prstGeom>
            <a:solidFill>
              <a:srgbClr val="B3CEFB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994399" y="3490911"/>
              <a:ext cx="97200" cy="98425"/>
            </a:xfrm>
            <a:prstGeom prst="rect">
              <a:avLst/>
            </a:prstGeom>
            <a:solidFill>
              <a:srgbClr val="3E82F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6134100" y="2903308"/>
                <a:ext cx="1631950" cy="428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原始 </a:t>
                </a:r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logits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CN" altLang="en-US" b="1" dirty="0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100" y="2903308"/>
                <a:ext cx="1631950" cy="428643"/>
              </a:xfrm>
              <a:prstGeom prst="rect">
                <a:avLst/>
              </a:prstGeom>
              <a:blipFill rotWithShape="1">
                <a:blip r:embed="rId5"/>
                <a:stretch>
                  <a:fillRect t="-21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/>
          <p:cNvGrpSpPr/>
          <p:nvPr/>
        </p:nvGrpSpPr>
        <p:grpSpPr>
          <a:xfrm>
            <a:off x="6605905" y="3830061"/>
            <a:ext cx="132715" cy="937445"/>
            <a:chOff x="5994399" y="2905125"/>
            <a:chExt cx="97200" cy="684211"/>
          </a:xfrm>
        </p:grpSpPr>
        <p:sp>
          <p:nvSpPr>
            <p:cNvPr id="53" name="矩形 52"/>
            <p:cNvSpPr/>
            <p:nvPr/>
          </p:nvSpPr>
          <p:spPr>
            <a:xfrm>
              <a:off x="5994399" y="2905125"/>
              <a:ext cx="97200" cy="98425"/>
            </a:xfrm>
            <a:prstGeom prst="rect">
              <a:avLst/>
            </a:prstGeom>
            <a:solidFill>
              <a:srgbClr val="B7D1F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5994399" y="3003550"/>
              <a:ext cx="97200" cy="98425"/>
            </a:xfrm>
            <a:prstGeom prst="rect">
              <a:avLst/>
            </a:prstGeom>
            <a:solidFill>
              <a:srgbClr val="0B59D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5994399" y="3101975"/>
              <a:ext cx="97200" cy="98425"/>
            </a:xfrm>
            <a:prstGeom prst="rect">
              <a:avLst/>
            </a:prstGeom>
            <a:solidFill>
              <a:srgbClr val="8EB6F8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5994399" y="3198812"/>
              <a:ext cx="97200" cy="98425"/>
            </a:xfrm>
            <a:prstGeom prst="rect">
              <a:avLst/>
            </a:prstGeom>
            <a:solidFill>
              <a:srgbClr val="D9E7F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994399" y="3297237"/>
              <a:ext cx="97200" cy="98425"/>
            </a:xfrm>
            <a:prstGeom prst="rect">
              <a:avLst/>
            </a:prstGeom>
            <a:solidFill>
              <a:srgbClr val="0D5BD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994399" y="3394074"/>
              <a:ext cx="97200" cy="98425"/>
            </a:xfrm>
            <a:prstGeom prst="rect">
              <a:avLst/>
            </a:prstGeom>
            <a:solidFill>
              <a:srgbClr val="B3CEFB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5994399" y="3490911"/>
              <a:ext cx="97200" cy="98425"/>
            </a:xfrm>
            <a:prstGeom prst="rect">
              <a:avLst/>
            </a:prstGeom>
            <a:solidFill>
              <a:srgbClr val="3E82F4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1" name="直接箭头连接符 60"/>
          <p:cNvCxnSpPr/>
          <p:nvPr/>
        </p:nvCxnSpPr>
        <p:spPr>
          <a:xfrm>
            <a:off x="6134100" y="3724249"/>
            <a:ext cx="368300" cy="300184"/>
          </a:xfrm>
          <a:prstGeom prst="straightConnector1">
            <a:avLst/>
          </a:prstGeom>
          <a:ln w="28575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6024244" y="4228426"/>
            <a:ext cx="478156" cy="310552"/>
          </a:xfrm>
          <a:prstGeom prst="straightConnector1">
            <a:avLst/>
          </a:prstGeom>
          <a:ln w="28575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V="1">
            <a:off x="6024244" y="4434724"/>
            <a:ext cx="509906" cy="759576"/>
          </a:xfrm>
          <a:prstGeom prst="straightConnector1">
            <a:avLst/>
          </a:prstGeom>
          <a:ln w="28575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6761163" y="4283746"/>
            <a:ext cx="271462" cy="0"/>
          </a:xfrm>
          <a:prstGeom prst="straightConnector1">
            <a:avLst/>
          </a:prstGeom>
          <a:ln w="28575">
            <a:solidFill>
              <a:srgbClr val="57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7073900" y="3869690"/>
                <a:ext cx="157780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带权采样生成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下一词元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900" y="3869690"/>
                <a:ext cx="1577802" cy="669992"/>
              </a:xfrm>
              <a:prstGeom prst="rect">
                <a:avLst/>
              </a:prstGeom>
              <a:blipFill rotWithShape="1">
                <a:blip r:embed="rId6"/>
                <a:stretch>
                  <a:fillRect r="29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6181725" y="4932365"/>
                <a:ext cx="3168650" cy="661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acc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d>
                          <m:d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d>
                          <m:dPr>
                            <m:ctrlP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1400" b="1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</a:rPr>
                          <m:t>𝒎𝒂𝒕𝒄𝒉</m:t>
                        </m:r>
                      </m:sub>
                    </m:sSub>
                    <m:r>
                      <a:rPr lang="en-US" altLang="zh-CN" sz="1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修改后的</a:t>
                </a:r>
                <a:r>
                  <a:rPr lang="en-US" altLang="zh-CN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logits</a:t>
                </a:r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（带偏置）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725" y="4932365"/>
                <a:ext cx="3168650" cy="661078"/>
              </a:xfrm>
              <a:prstGeom prst="rect">
                <a:avLst/>
              </a:prstGeom>
              <a:blipFill rotWithShape="1">
                <a:blip r:embed="rId7"/>
                <a:stretch>
                  <a:fillRect t="-48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连接符 75"/>
          <p:cNvCxnSpPr/>
          <p:nvPr/>
        </p:nvCxnSpPr>
        <p:spPr>
          <a:xfrm>
            <a:off x="3013075" y="5870358"/>
            <a:ext cx="5608782" cy="20641"/>
          </a:xfrm>
          <a:prstGeom prst="line">
            <a:avLst/>
          </a:prstGeom>
          <a:ln w="28575">
            <a:solidFill>
              <a:srgbClr val="57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8621857" y="4367298"/>
            <a:ext cx="0" cy="1532890"/>
          </a:xfrm>
          <a:prstGeom prst="line">
            <a:avLst/>
          </a:prstGeom>
          <a:ln w="28575">
            <a:solidFill>
              <a:srgbClr val="57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2647950" y="7388141"/>
            <a:ext cx="15716250" cy="3152859"/>
            <a:chOff x="10115550" y="8486960"/>
            <a:chExt cx="15716250" cy="3152859"/>
          </a:xfrm>
        </p:grpSpPr>
        <p:sp>
          <p:nvSpPr>
            <p:cNvPr id="42" name="矩形 41"/>
            <p:cNvSpPr/>
            <p:nvPr/>
          </p:nvSpPr>
          <p:spPr>
            <a:xfrm>
              <a:off x="10115550" y="8486960"/>
              <a:ext cx="15716250" cy="3152859"/>
            </a:xfrm>
            <a:prstGeom prst="rect">
              <a:avLst/>
            </a:prstGeom>
            <a:solidFill>
              <a:srgbClr val="F2FAFC"/>
            </a:solidFill>
            <a:ln w="28575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0242061" y="8560137"/>
              <a:ext cx="15515618" cy="2878698"/>
              <a:chOff x="10242061" y="8560137"/>
              <a:chExt cx="15515618" cy="2878698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2061" y="9313059"/>
                <a:ext cx="1805476" cy="1202447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16910853" y="856013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水印提取</a:t>
                </a: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9" name="直接箭头连接符 8"/>
              <p:cNvCxnSpPr/>
              <p:nvPr/>
            </p:nvCxnSpPr>
            <p:spPr>
              <a:xfrm>
                <a:off x="12047538" y="9914266"/>
                <a:ext cx="15361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12270418" y="9988560"/>
                <a:ext cx="15616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API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查询</a:t>
                </a:r>
                <a:endPara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44157" y="9275922"/>
                <a:ext cx="741857" cy="741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5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53430" y="9297791"/>
                <a:ext cx="758911" cy="758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矩形 14"/>
              <p:cNvSpPr/>
              <p:nvPr/>
            </p:nvSpPr>
            <p:spPr>
              <a:xfrm>
                <a:off x="13590071" y="9227873"/>
                <a:ext cx="3694438" cy="2020695"/>
              </a:xfrm>
              <a:prstGeom prst="rect">
                <a:avLst/>
              </a:prstGeom>
              <a:solidFill>
                <a:srgbClr val="DEECF7"/>
              </a:solidFill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EEBFB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3868995" y="9423420"/>
                <a:ext cx="303977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生成描述：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000" dirty="0">
                    <a:latin typeface="Calibri" panose="020F0502020204030204" pitchFamily="34" charset="0"/>
                    <a:ea typeface="华文仿宋" panose="0201060004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highlight>
                      <a:srgbClr val="83BEEC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group </a:t>
                </a:r>
                <a:r>
                  <a:rPr lang="en-US" altLang="zh-CN" sz="2000" dirty="0">
                    <a:highlight>
                      <a:srgbClr val="D1FFC8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en-US" altLang="zh-CN" sz="2000" dirty="0">
                    <a:highlight>
                      <a:srgbClr val="FFFAD6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horses </a:t>
                </a:r>
                <a:r>
                  <a:rPr lang="en-US" altLang="zh-CN" sz="2000" dirty="0">
                    <a:highlight>
                      <a:srgbClr val="FFCCC4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standing</a:t>
                </a:r>
                <a:r>
                  <a:rPr lang="en-US" altLang="zh-CN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highlight>
                      <a:srgbClr val="FFFAD6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around </a:t>
                </a:r>
                <a:r>
                  <a:rPr lang="en-US" altLang="zh-CN" sz="2000" dirty="0">
                    <a:highlight>
                      <a:srgbClr val="FFCCC4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US" altLang="zh-CN" sz="2000" dirty="0" err="1">
                    <a:highlight>
                      <a:srgbClr val="FFCCC4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fire,</a:t>
                </a:r>
                <a:r>
                  <a:rPr lang="en-US" altLang="zh-CN" sz="2000" dirty="0" err="1">
                    <a:highlight>
                      <a:srgbClr val="83BEEC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altLang="zh-CN" sz="2000" dirty="0">
                    <a:highlight>
                      <a:srgbClr val="D1FFC8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then </a:t>
                </a:r>
                <a:r>
                  <a:rPr lang="en-US" altLang="zh-CN" sz="2000" dirty="0">
                    <a:highlight>
                      <a:srgbClr val="FFFAD6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they</a:t>
                </a:r>
                <a:r>
                  <a:rPr lang="en-US" altLang="zh-CN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highlight>
                      <a:srgbClr val="FFCCC4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took</a:t>
                </a:r>
                <a:r>
                  <a:rPr lang="en-US" altLang="zh-CN" sz="2000" dirty="0">
                    <a:highlight>
                      <a:srgbClr val="FFFAD6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 err="1">
                    <a:highlight>
                      <a:srgbClr val="FFFAD6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en-US" altLang="zh-CN" sz="2000" dirty="0" err="1">
                    <a:highlight>
                      <a:srgbClr val="D1FFC8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en-US" altLang="zh-CN" sz="2000" dirty="0" err="1">
                    <a:highlight>
                      <a:srgbClr val="83BEEC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leaving</a:t>
                </a:r>
                <a:r>
                  <a:rPr lang="en-US" altLang="zh-CN" sz="2000" dirty="0">
                    <a:highlight>
                      <a:srgbClr val="FFFAD6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their </a:t>
                </a:r>
                <a:r>
                  <a:rPr lang="en-US" altLang="zh-CN" sz="2000" dirty="0">
                    <a:highlight>
                      <a:srgbClr val="D1FFC8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own</a:t>
                </a:r>
                <a:r>
                  <a:rPr lang="en-US" altLang="zh-CN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highlight>
                      <a:srgbClr val="83BEEC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horse </a:t>
                </a:r>
                <a:r>
                  <a:rPr lang="en-US" altLang="zh-CN" sz="2000" dirty="0">
                    <a:highlight>
                      <a:srgbClr val="D1FFC8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altLang="zh-CN" sz="2000" dirty="0">
                    <a:highlight>
                      <a:srgbClr val="FFFAD6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carriage </a:t>
                </a:r>
                <a:r>
                  <a:rPr lang="en-US" altLang="zh-CN" sz="2000" dirty="0">
                    <a:highlight>
                      <a:srgbClr val="FFCCC4"/>
                    </a:highlight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behind.</a:t>
                </a:r>
                <a:endParaRPr lang="zh-CN" altLang="en-US" sz="2000" dirty="0">
                  <a:highlight>
                    <a:srgbClr val="FFCCC4"/>
                  </a:highlight>
                  <a:latin typeface="Calibri" panose="020F0502020204030204" pitchFamily="34" charset="0"/>
                  <a:ea typeface="华文仿宋" panose="02010600040101010101" pitchFamily="2" charset="-122"/>
                  <a:cs typeface="Calibri" panose="020F0502020204030204" pitchFamily="34" charset="0"/>
                </a:endParaRPr>
              </a:p>
            </p:txBody>
          </p:sp>
          <p:cxnSp>
            <p:nvCxnSpPr>
              <p:cNvPr id="20" name="直接箭头连接符 19"/>
              <p:cNvCxnSpPr/>
              <p:nvPr/>
            </p:nvCxnSpPr>
            <p:spPr>
              <a:xfrm>
                <a:off x="17284510" y="10056701"/>
                <a:ext cx="1536141" cy="0"/>
              </a:xfrm>
              <a:prstGeom prst="straightConnector1">
                <a:avLst/>
              </a:prstGeom>
              <a:ln w="28575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矩形 20"/>
              <p:cNvSpPr/>
              <p:nvPr/>
            </p:nvSpPr>
            <p:spPr>
              <a:xfrm>
                <a:off x="18827044" y="9732905"/>
                <a:ext cx="1635919" cy="6475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检测器</a:t>
                </a:r>
                <a:endPara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18540069" y="8961758"/>
                <a:ext cx="733162" cy="461662"/>
              </a:xfrm>
              <a:prstGeom prst="rect">
                <a:avLst/>
              </a:prstGeom>
            </p:spPr>
          </p:pic>
          <p:cxnSp>
            <p:nvCxnSpPr>
              <p:cNvPr id="26" name="连接符: 肘形 25"/>
              <p:cNvCxnSpPr>
                <a:stCxn id="24" idx="1"/>
                <a:endCxn id="21" idx="0"/>
              </p:cNvCxnSpPr>
              <p:nvPr/>
            </p:nvCxnSpPr>
            <p:spPr>
              <a:xfrm>
                <a:off x="19273231" y="9192589"/>
                <a:ext cx="371772" cy="540316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矩形 27"/>
              <p:cNvSpPr/>
              <p:nvPr/>
            </p:nvSpPr>
            <p:spPr>
              <a:xfrm>
                <a:off x="20310081" y="8908030"/>
                <a:ext cx="1635919" cy="569118"/>
              </a:xfrm>
              <a:prstGeom prst="rect">
                <a:avLst/>
              </a:prstGeom>
              <a:solidFill>
                <a:srgbClr val="DEECF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秘密二进制序列</a:t>
                </a:r>
                <a:endPara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100010…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2" name="连接符: 肘形 31"/>
              <p:cNvCxnSpPr>
                <a:stCxn id="28" idx="1"/>
              </p:cNvCxnSpPr>
              <p:nvPr/>
            </p:nvCxnSpPr>
            <p:spPr>
              <a:xfrm rot="10800000" flipV="1">
                <a:off x="19855081" y="9192589"/>
                <a:ext cx="455001" cy="534522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7461803" y="10515505"/>
                <a:ext cx="71551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）计算每个生成位置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token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对应的熵值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）根据熵值判断当前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token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嵌入水印的类型并提取对应的二进制位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）通过汉明距离计算提取的二进制序列与原始秘密序列的匹配率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>
                <a:off x="20462963" y="10056770"/>
                <a:ext cx="331211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文本框 36"/>
              <p:cNvSpPr txBox="1"/>
              <p:nvPr/>
            </p:nvSpPr>
            <p:spPr>
              <a:xfrm>
                <a:off x="21361344" y="9659257"/>
                <a:ext cx="25272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C201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匹配率 </a:t>
                </a:r>
                <a:r>
                  <a:rPr lang="en-US" altLang="zh-CN" sz="2000" b="1" dirty="0">
                    <a:solidFill>
                      <a:srgbClr val="C201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&gt; </a:t>
                </a:r>
                <a:r>
                  <a:rPr lang="zh-CN" altLang="en-US" sz="2000" b="1" dirty="0">
                    <a:solidFill>
                      <a:srgbClr val="C201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阈值</a:t>
                </a:r>
                <a:endParaRPr lang="zh-CN" altLang="en-US" sz="2000" b="1" dirty="0">
                  <a:solidFill>
                    <a:srgbClr val="C201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3775082" y="9727112"/>
                <a:ext cx="1982597" cy="647592"/>
              </a:xfrm>
              <a:prstGeom prst="rect">
                <a:avLst/>
              </a:prstGeom>
              <a:solidFill>
                <a:srgbClr val="DEECF7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检测成功</a:t>
                </a:r>
                <a:endPara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41" name="Picture 8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90225" y="8921770"/>
                <a:ext cx="650559" cy="650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0" name="组合 59"/>
          <p:cNvGrpSpPr/>
          <p:nvPr/>
        </p:nvGrpSpPr>
        <p:grpSpPr>
          <a:xfrm>
            <a:off x="19621102" y="-103653"/>
            <a:ext cx="14334255" cy="12807294"/>
            <a:chOff x="14211300" y="1839912"/>
            <a:chExt cx="14334255" cy="12807294"/>
          </a:xfrm>
        </p:grpSpPr>
        <p:pic>
          <p:nvPicPr>
            <p:cNvPr id="62" name="Picture 2" descr="请添加图片描述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1300" y="1839912"/>
              <a:ext cx="11731624" cy="3519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在这里插入图片描述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9749" y="5693355"/>
              <a:ext cx="4156075" cy="295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在这里插入图片描述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77112" y="5693355"/>
              <a:ext cx="6226176" cy="2706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6" name="组合 65"/>
            <p:cNvGrpSpPr/>
            <p:nvPr/>
          </p:nvGrpSpPr>
          <p:grpSpPr>
            <a:xfrm>
              <a:off x="16195427" y="8857341"/>
              <a:ext cx="12350128" cy="5789865"/>
              <a:chOff x="23094158" y="1197190"/>
              <a:chExt cx="12350128" cy="5789865"/>
            </a:xfrm>
          </p:grpSpPr>
          <p:pic>
            <p:nvPicPr>
              <p:cNvPr id="67" name="图片 66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617124" y="1197190"/>
                <a:ext cx="4430559" cy="586581"/>
              </a:xfrm>
              <a:prstGeom prst="rect">
                <a:avLst/>
              </a:prstGeom>
            </p:spPr>
          </p:pic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389977" y="2027000"/>
                <a:ext cx="4884851" cy="1369204"/>
              </a:xfrm>
              <a:prstGeom prst="rect">
                <a:avLst/>
              </a:prstGeom>
            </p:spPr>
          </p:pic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094158" y="3396204"/>
                <a:ext cx="6253730" cy="3590851"/>
              </a:xfrm>
              <a:prstGeom prst="rect">
                <a:avLst/>
              </a:prstGeom>
            </p:spPr>
          </p:pic>
          <p:pic>
            <p:nvPicPr>
              <p:cNvPr id="72" name="图片 71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323950" y="1279287"/>
                <a:ext cx="2047875" cy="1495425"/>
              </a:xfrm>
              <a:prstGeom prst="rect">
                <a:avLst/>
              </a:prstGeom>
            </p:spPr>
          </p:pic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958735" y="2492469"/>
                <a:ext cx="7485551" cy="2042773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97010" y="4587637"/>
                <a:ext cx="2983707" cy="1260149"/>
              </a:xfrm>
              <a:prstGeom prst="rect">
                <a:avLst/>
              </a:prstGeom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308255" y="5588076"/>
                <a:ext cx="5022737" cy="1205732"/>
              </a:xfrm>
              <a:prstGeom prst="rect">
                <a:avLst/>
              </a:prstGeom>
            </p:spPr>
          </p:pic>
        </p:grp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81773" y="4386964"/>
            <a:ext cx="5000625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: 圆角 72"/>
          <p:cNvSpPr/>
          <p:nvPr/>
        </p:nvSpPr>
        <p:spPr>
          <a:xfrm>
            <a:off x="6842760" y="5345430"/>
            <a:ext cx="20643215" cy="35553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: 圆角 71"/>
          <p:cNvSpPr/>
          <p:nvPr/>
        </p:nvSpPr>
        <p:spPr>
          <a:xfrm>
            <a:off x="6841490" y="850265"/>
            <a:ext cx="20645120" cy="41370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/>
          <p:cNvSpPr/>
          <p:nvPr/>
        </p:nvSpPr>
        <p:spPr>
          <a:xfrm>
            <a:off x="13562330" y="2781300"/>
            <a:ext cx="4593590" cy="614680"/>
          </a:xfrm>
          <a:prstGeom prst="rightArrow">
            <a:avLst/>
          </a:prstGeom>
          <a:solidFill>
            <a:srgbClr val="D6EFF4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4467229" y="1455420"/>
            <a:ext cx="2504393" cy="1296798"/>
            <a:chOff x="9480946" y="1742888"/>
            <a:chExt cx="2504393" cy="1296798"/>
          </a:xfrm>
        </p:grpSpPr>
        <p:sp>
          <p:nvSpPr>
            <p:cNvPr id="20" name="流程图: 磁盘 19"/>
            <p:cNvSpPr/>
            <p:nvPr/>
          </p:nvSpPr>
          <p:spPr>
            <a:xfrm>
              <a:off x="9480946" y="1742888"/>
              <a:ext cx="2504393" cy="1296798"/>
            </a:xfrm>
            <a:prstGeom prst="flowChartMagneticDisk">
              <a:avLst/>
            </a:prstGeom>
            <a:solidFill>
              <a:srgbClr val="F2FAFC"/>
            </a:solidFill>
            <a:ln w="19050">
              <a:solidFill>
                <a:srgbClr val="6B8D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561113" y="2202305"/>
              <a:ext cx="23440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恶意数据集</a:t>
              </a:r>
              <a:endPara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2" name="矩形: 圆角 21"/>
          <p:cNvSpPr/>
          <p:nvPr/>
        </p:nvSpPr>
        <p:spPr>
          <a:xfrm>
            <a:off x="13909040" y="3439416"/>
            <a:ext cx="3829050" cy="1219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因模型未被保护，攻击者窃取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VLM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后，可通过微调或重构手段，生成全新的、无水印的恶意内容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8083530" y="2330450"/>
            <a:ext cx="2521585" cy="1538605"/>
            <a:chOff x="13986293" y="2445666"/>
            <a:chExt cx="2143580" cy="1574613"/>
          </a:xfrm>
        </p:grpSpPr>
        <p:sp>
          <p:nvSpPr>
            <p:cNvPr id="23" name="矩形: 圆角 22"/>
            <p:cNvSpPr/>
            <p:nvPr/>
          </p:nvSpPr>
          <p:spPr>
            <a:xfrm>
              <a:off x="14019326" y="2450618"/>
              <a:ext cx="2110547" cy="1569661"/>
            </a:xfrm>
            <a:prstGeom prst="roundRect">
              <a:avLst/>
            </a:prstGeom>
            <a:solidFill>
              <a:srgbClr val="F0FBF1"/>
            </a:solidFill>
            <a:ln w="19050">
              <a:solidFill>
                <a:srgbClr val="90BC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986293" y="2445666"/>
              <a:ext cx="2124075" cy="597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目标输出</a:t>
              </a:r>
              <a:endPara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2982" y="3207808"/>
              <a:ext cx="767498" cy="767498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1934" y="3198915"/>
              <a:ext cx="767498" cy="767498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1940" y="3070886"/>
              <a:ext cx="394267" cy="394267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5980" y="3070886"/>
              <a:ext cx="394267" cy="394267"/>
            </a:xfrm>
            <a:prstGeom prst="rect">
              <a:avLst/>
            </a:prstGeom>
          </p:spPr>
        </p:pic>
      </p:grpSp>
      <p:sp>
        <p:nvSpPr>
          <p:cNvPr id="35" name="箭头: 右 34"/>
          <p:cNvSpPr/>
          <p:nvPr/>
        </p:nvSpPr>
        <p:spPr>
          <a:xfrm>
            <a:off x="20599400" y="2781300"/>
            <a:ext cx="1181100" cy="614680"/>
          </a:xfrm>
          <a:prstGeom prst="rightArrow">
            <a:avLst/>
          </a:prstGeom>
          <a:solidFill>
            <a:srgbClr val="D6EFF4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>
            <a:off x="21825765" y="2331171"/>
            <a:ext cx="4997827" cy="1484218"/>
          </a:xfrm>
          <a:prstGeom prst="roundRect">
            <a:avLst/>
          </a:prstGeom>
          <a:solidFill>
            <a:srgbClr val="FAD9D5"/>
          </a:solidFill>
          <a:ln w="19050">
            <a:solidFill>
              <a:srgbClr val="AE4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致命后果：</a:t>
            </a:r>
            <a:endParaRPr lang="en-US" altLang="zh-CN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模型被盗，水印机制失效</a:t>
            </a:r>
            <a:endParaRPr lang="zh-CN" altLang="en-US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187170" y="5779770"/>
            <a:ext cx="3150870" cy="1041400"/>
            <a:chOff x="22433" y="9100"/>
            <a:chExt cx="4962" cy="1640"/>
          </a:xfrm>
        </p:grpSpPr>
        <p:sp>
          <p:nvSpPr>
            <p:cNvPr id="37" name="矩形: 圆角 36"/>
            <p:cNvSpPr/>
            <p:nvPr/>
          </p:nvSpPr>
          <p:spPr>
            <a:xfrm>
              <a:off x="22433" y="9100"/>
              <a:ext cx="4877" cy="164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 rot="0">
              <a:off x="22433" y="9172"/>
              <a:ext cx="4963" cy="1306"/>
              <a:chOff x="6936" y="15584"/>
              <a:chExt cx="4963" cy="1390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6" y="15699"/>
                <a:ext cx="1275" cy="1275"/>
              </a:xfrm>
              <a:prstGeom prst="rect">
                <a:avLst/>
              </a:prstGeom>
            </p:spPr>
          </p:pic>
          <p:sp>
            <p:nvSpPr>
              <p:cNvPr id="52" name="文本框 51"/>
              <p:cNvSpPr txBox="1"/>
              <p:nvPr/>
            </p:nvSpPr>
            <p:spPr>
              <a:xfrm>
                <a:off x="7573" y="15584"/>
                <a:ext cx="4326" cy="116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内容篡改</a:t>
                </a:r>
                <a:endPara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内容滥用</a:t>
                </a:r>
                <a:endPara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56" name="矩形: 圆角 55"/>
          <p:cNvSpPr/>
          <p:nvPr/>
        </p:nvSpPr>
        <p:spPr>
          <a:xfrm>
            <a:off x="13873480" y="7476490"/>
            <a:ext cx="3829050" cy="1219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</a:rPr>
              <a:t>因内容未被保护，攻击者可直接获取并篡改内容，进行虚假信息伪造（如分离图文、恶意拼接），且无法追溯其来源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箭头: 右 62"/>
          <p:cNvSpPr/>
          <p:nvPr/>
        </p:nvSpPr>
        <p:spPr>
          <a:xfrm>
            <a:off x="20981670" y="6854825"/>
            <a:ext cx="789940" cy="586740"/>
          </a:xfrm>
          <a:prstGeom prst="rightArrow">
            <a:avLst>
              <a:gd name="adj1" fmla="val 41341"/>
              <a:gd name="adj2" fmla="val 50000"/>
            </a:avLst>
          </a:prstGeom>
          <a:solidFill>
            <a:srgbClr val="F7FBC9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: 圆角 64"/>
          <p:cNvSpPr/>
          <p:nvPr/>
        </p:nvSpPr>
        <p:spPr>
          <a:xfrm>
            <a:off x="21784945" y="6290945"/>
            <a:ext cx="5095240" cy="1483995"/>
          </a:xfrm>
          <a:prstGeom prst="roundRect">
            <a:avLst/>
          </a:prstGeom>
          <a:solidFill>
            <a:srgbClr val="FAD9D5"/>
          </a:solidFill>
          <a:ln w="19050">
            <a:solidFill>
              <a:srgbClr val="AE4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致命后果：</a:t>
            </a:r>
            <a:endParaRPr lang="zh-CN" altLang="en-US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内容盗用和虚假信息传播</a:t>
            </a:r>
            <a:endParaRPr lang="zh-CN" altLang="en-US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箭头: 右 54"/>
          <p:cNvSpPr/>
          <p:nvPr/>
        </p:nvSpPr>
        <p:spPr>
          <a:xfrm>
            <a:off x="13479145" y="6854825"/>
            <a:ext cx="4469765" cy="586740"/>
          </a:xfrm>
          <a:prstGeom prst="rightArrow">
            <a:avLst/>
          </a:prstGeom>
          <a:solidFill>
            <a:srgbClr val="F7FBC9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502525" y="2014855"/>
            <a:ext cx="2285365" cy="1598930"/>
          </a:xfrm>
          <a:prstGeom prst="rect">
            <a:avLst/>
          </a:prstGeom>
          <a:solidFill>
            <a:srgbClr val="E6EBF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训练过程中未受到保护</a:t>
            </a:r>
            <a:endParaRPr lang="zh-CN" altLang="en-US" sz="32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462838" y="6155055"/>
            <a:ext cx="2285365" cy="1705610"/>
          </a:xfrm>
          <a:prstGeom prst="rect">
            <a:avLst/>
          </a:prstGeom>
          <a:solidFill>
            <a:srgbClr val="E6EBF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训练过程中受到保护</a:t>
            </a:r>
            <a:endParaRPr lang="zh-CN" altLang="en-US" sz="320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箭头: 右 15"/>
          <p:cNvSpPr/>
          <p:nvPr/>
        </p:nvSpPr>
        <p:spPr>
          <a:xfrm>
            <a:off x="9852025" y="2781300"/>
            <a:ext cx="1020445" cy="614680"/>
          </a:xfrm>
          <a:prstGeom prst="rightArrow">
            <a:avLst/>
          </a:prstGeom>
          <a:solidFill>
            <a:srgbClr val="D6EFF4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箭头: 右 62"/>
          <p:cNvSpPr/>
          <p:nvPr/>
        </p:nvSpPr>
        <p:spPr>
          <a:xfrm>
            <a:off x="9765030" y="6854825"/>
            <a:ext cx="982345" cy="586740"/>
          </a:xfrm>
          <a:prstGeom prst="rightArrow">
            <a:avLst/>
          </a:prstGeom>
          <a:solidFill>
            <a:srgbClr val="F7FBC9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0" y="3482340"/>
            <a:ext cx="1512000" cy="1512000"/>
          </a:xfrm>
          <a:prstGeom prst="rect">
            <a:avLst/>
          </a:prstGeom>
        </p:spPr>
      </p:pic>
      <p:grpSp>
        <p:nvGrpSpPr>
          <p:cNvPr id="82" name="组合 81"/>
          <p:cNvGrpSpPr/>
          <p:nvPr/>
        </p:nvGrpSpPr>
        <p:grpSpPr>
          <a:xfrm>
            <a:off x="2778125" y="2752090"/>
            <a:ext cx="4064000" cy="4305300"/>
            <a:chOff x="3691" y="4019"/>
            <a:chExt cx="6400" cy="6780"/>
          </a:xfrm>
        </p:grpSpPr>
        <p:grpSp>
          <p:nvGrpSpPr>
            <p:cNvPr id="27" name="组合 26"/>
            <p:cNvGrpSpPr/>
            <p:nvPr/>
          </p:nvGrpSpPr>
          <p:grpSpPr>
            <a:xfrm>
              <a:off x="3691" y="6279"/>
              <a:ext cx="6400" cy="2260"/>
              <a:chOff x="10022" y="9050"/>
              <a:chExt cx="6400" cy="226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1700" y="9444"/>
                <a:ext cx="4722" cy="17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32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视觉语言模型</a:t>
                </a:r>
                <a:endParaRPr lang="zh-CN" altLang="en-US" sz="3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22" y="9050"/>
                <a:ext cx="1980" cy="2260"/>
              </a:xfrm>
              <a:prstGeom prst="rect">
                <a:avLst/>
              </a:prstGeom>
            </p:spPr>
          </p:pic>
        </p:grpSp>
        <p:sp>
          <p:nvSpPr>
            <p:cNvPr id="80" name="箭头: 右 62"/>
            <p:cNvSpPr/>
            <p:nvPr/>
          </p:nvSpPr>
          <p:spPr>
            <a:xfrm rot="3000000">
              <a:off x="8215" y="9468"/>
              <a:ext cx="1738" cy="924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箭头: 右 62"/>
            <p:cNvSpPr/>
            <p:nvPr/>
          </p:nvSpPr>
          <p:spPr>
            <a:xfrm rot="18600000">
              <a:off x="8215" y="4426"/>
              <a:ext cx="1738" cy="924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 rot="0">
            <a:off x="18007965" y="6290945"/>
            <a:ext cx="3014980" cy="1569720"/>
            <a:chOff x="12966286" y="6178397"/>
            <a:chExt cx="3014750" cy="1569661"/>
          </a:xfrm>
        </p:grpSpPr>
        <p:sp>
          <p:nvSpPr>
            <p:cNvPr id="57" name="矩形: 圆角 56"/>
            <p:cNvSpPr/>
            <p:nvPr/>
          </p:nvSpPr>
          <p:spPr>
            <a:xfrm>
              <a:off x="12966286" y="6178397"/>
              <a:ext cx="3014750" cy="1569661"/>
            </a:xfrm>
            <a:prstGeom prst="roundRect">
              <a:avLst/>
            </a:prstGeom>
            <a:solidFill>
              <a:srgbClr val="FCEADE"/>
            </a:solidFill>
            <a:ln w="19050">
              <a:solidFill>
                <a:srgbClr val="F4B1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3089051" y="6331700"/>
              <a:ext cx="27692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无法追溯来源</a:t>
              </a:r>
              <a:endPara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4486" y="6935073"/>
              <a:ext cx="657796" cy="657796"/>
            </a:xfrm>
            <a:prstGeom prst="rect">
              <a:avLst/>
            </a:prstGeom>
          </p:spPr>
        </p:pic>
      </p:grpSp>
      <p:sp>
        <p:nvSpPr>
          <p:cNvPr id="88" name="单圆角矩形 87"/>
          <p:cNvSpPr/>
          <p:nvPr/>
        </p:nvSpPr>
        <p:spPr>
          <a:xfrm>
            <a:off x="10978515" y="1914525"/>
            <a:ext cx="2412365" cy="2000250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154410" y="2261235"/>
            <a:ext cx="2201545" cy="122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恶意微调</a:t>
            </a:r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训练等手段</a:t>
            </a:r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9" name="单圆角矩形 88"/>
          <p:cNvSpPr/>
          <p:nvPr/>
        </p:nvSpPr>
        <p:spPr>
          <a:xfrm>
            <a:off x="10901680" y="5778500"/>
            <a:ext cx="2428240" cy="2287270"/>
          </a:xfrm>
          <a:prstGeom prst="snip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110" y="7388860"/>
            <a:ext cx="1512000" cy="151200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0978515" y="5935345"/>
            <a:ext cx="2231390" cy="2130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生成内容(推理阶段未进行水印保护)</a:t>
            </a:r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箭头: 右 62"/>
          <p:cNvSpPr/>
          <p:nvPr/>
        </p:nvSpPr>
        <p:spPr>
          <a:xfrm rot="3000000">
            <a:off x="5709285" y="6239510"/>
            <a:ext cx="1103630" cy="434340"/>
          </a:xfrm>
          <a:prstGeom prst="rightArrow">
            <a:avLst/>
          </a:prstGeom>
          <a:solidFill>
            <a:srgbClr val="FFF2CC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箭头: 右 62"/>
          <p:cNvSpPr/>
          <p:nvPr/>
        </p:nvSpPr>
        <p:spPr>
          <a:xfrm rot="18600000">
            <a:off x="5714365" y="3147060"/>
            <a:ext cx="1103630" cy="420370"/>
          </a:xfrm>
          <a:prstGeom prst="rightArrow">
            <a:avLst/>
          </a:prstGeom>
          <a:solidFill>
            <a:srgbClr val="D6EFF4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16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42125" y="1113155"/>
            <a:ext cx="19903440" cy="4070350"/>
          </a:xfrm>
          <a:prstGeom prst="rect">
            <a:avLst/>
          </a:prstGeom>
          <a:noFill/>
          <a:ln w="28575" cmpd="sng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42125" y="5541645"/>
            <a:ext cx="19904075" cy="3948430"/>
          </a:xfrm>
          <a:prstGeom prst="rect">
            <a:avLst/>
          </a:prstGeom>
          <a:noFill/>
          <a:ln w="28575" cmpd="sng">
            <a:solidFill>
              <a:srgbClr val="FFC000"/>
            </a:solidFill>
            <a:prstDash val="lg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7332345" y="1715135"/>
            <a:ext cx="19106515" cy="3185795"/>
            <a:chOff x="11815" y="2760"/>
            <a:chExt cx="30089" cy="5017"/>
          </a:xfrm>
        </p:grpSpPr>
        <p:sp>
          <p:nvSpPr>
            <p:cNvPr id="43" name="箭头: 右 15"/>
            <p:cNvSpPr/>
            <p:nvPr/>
          </p:nvSpPr>
          <p:spPr>
            <a:xfrm>
              <a:off x="15219" y="4380"/>
              <a:ext cx="2019" cy="968"/>
            </a:xfrm>
            <a:prstGeom prst="rightArrow">
              <a:avLst/>
            </a:prstGeom>
            <a:solidFill>
              <a:srgbClr val="D6EFF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16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箭头: 右 15"/>
            <p:cNvSpPr/>
            <p:nvPr/>
          </p:nvSpPr>
          <p:spPr>
            <a:xfrm>
              <a:off x="20755" y="4380"/>
              <a:ext cx="7837" cy="968"/>
            </a:xfrm>
            <a:prstGeom prst="rightArrow">
              <a:avLst/>
            </a:prstGeom>
            <a:solidFill>
              <a:srgbClr val="D6EFF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16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2620" y="2760"/>
              <a:ext cx="3944" cy="2042"/>
              <a:chOff x="9480946" y="1742888"/>
              <a:chExt cx="2504393" cy="1296798"/>
            </a:xfrm>
            <a:solidFill>
              <a:srgbClr val="E6EBF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流程图: 磁盘 19"/>
              <p:cNvSpPr/>
              <p:nvPr/>
            </p:nvSpPr>
            <p:spPr>
              <a:xfrm>
                <a:off x="9480946" y="1742888"/>
                <a:ext cx="2504393" cy="1296798"/>
              </a:xfrm>
              <a:prstGeom prst="flowChartMagneticDisk">
                <a:avLst/>
              </a:prstGeom>
              <a:grpFill/>
              <a:ln w="19050">
                <a:solidFill>
                  <a:srgbClr val="9DC3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580163" y="2259455"/>
                <a:ext cx="2344057" cy="58356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恶意数据集</a:t>
                </a:r>
                <a:endParaRPr lang="zh-CN" altLang="en-US" sz="3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8527" y="3678"/>
              <a:ext cx="3935" cy="2415"/>
              <a:chOff x="14012743" y="2450618"/>
              <a:chExt cx="2124075" cy="1569661"/>
            </a:xfrm>
            <a:solidFill>
              <a:srgbClr val="E6EBF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矩形: 圆角 22"/>
              <p:cNvSpPr/>
              <p:nvPr/>
            </p:nvSpPr>
            <p:spPr>
              <a:xfrm>
                <a:off x="14019326" y="2450618"/>
                <a:ext cx="2110547" cy="1569661"/>
              </a:xfrm>
              <a:prstGeom prst="roundRect">
                <a:avLst/>
              </a:prstGeom>
              <a:grpFill/>
              <a:ln w="1905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4012743" y="2534047"/>
                <a:ext cx="2124075" cy="5341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目标输出</a:t>
                </a:r>
                <a:endPara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22982" y="3207808"/>
                <a:ext cx="767498" cy="767498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21934" y="3198915"/>
                <a:ext cx="767498" cy="767498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61940" y="3070886"/>
                <a:ext cx="394267" cy="394267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95980" y="3070886"/>
                <a:ext cx="394267" cy="394267"/>
              </a:xfrm>
              <a:prstGeom prst="rect">
                <a:avLst/>
              </a:prstGeom>
              <a:grpFill/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</p:pic>
        </p:grpSp>
        <p:sp>
          <p:nvSpPr>
            <p:cNvPr id="35" name="箭头: 右 34"/>
            <p:cNvSpPr/>
            <p:nvPr/>
          </p:nvSpPr>
          <p:spPr>
            <a:xfrm>
              <a:off x="32562" y="4389"/>
              <a:ext cx="1860" cy="968"/>
            </a:xfrm>
            <a:prstGeom prst="rightArrow">
              <a:avLst/>
            </a:prstGeom>
            <a:solidFill>
              <a:srgbClr val="D6EFF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16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34424" y="3561"/>
              <a:ext cx="7084" cy="2747"/>
            </a:xfrm>
            <a:prstGeom prst="roundRect">
              <a:avLst/>
            </a:prstGeom>
            <a:solidFill>
              <a:srgbClr val="E6EBF1"/>
            </a:solidFill>
            <a:ln w="19050"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致命后果：</a:t>
              </a:r>
              <a:endPara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模型被盗，水印机制失效</a:t>
              </a:r>
              <a:endPara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815" y="3173"/>
              <a:ext cx="3599" cy="2518"/>
            </a:xfrm>
            <a:prstGeom prst="rect">
              <a:avLst/>
            </a:prstGeom>
            <a:solidFill>
              <a:srgbClr val="E6EBF1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8" name="单圆角矩形 87"/>
            <p:cNvSpPr/>
            <p:nvPr/>
          </p:nvSpPr>
          <p:spPr>
            <a:xfrm>
              <a:off x="17289" y="3015"/>
              <a:ext cx="3799" cy="3150"/>
            </a:xfrm>
            <a:prstGeom prst="snip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455" y="3561"/>
              <a:ext cx="3467" cy="19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恶意微调</a:t>
              </a:r>
              <a:endPara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训练等手段</a:t>
              </a:r>
              <a:endPara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385" y="6307"/>
              <a:ext cx="29519" cy="14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sym typeface="+mn-ea"/>
                </a:rPr>
                <a:t>因模型未被保护，攻击者窃取</a:t>
              </a:r>
              <a:r>
                <a:rPr lang="en-US" altLang="zh-CN" sz="2800" b="1" dirty="0">
                  <a:solidFill>
                    <a:schemeClr val="accent5">
                      <a:lumMod val="75000"/>
                    </a:schemeClr>
                  </a:solidFill>
                  <a:sym typeface="+mn-ea"/>
                </a:rPr>
                <a:t>VLM</a:t>
              </a:r>
              <a:r>
                <a:rPr lang="zh-CN" altLang="en-US" sz="2800" b="1" dirty="0">
                  <a:solidFill>
                    <a:schemeClr val="accent5">
                      <a:lumMod val="75000"/>
                    </a:schemeClr>
                  </a:solidFill>
                  <a:sym typeface="+mn-ea"/>
                </a:rPr>
                <a:t>后，可通过微调或重构手段，生成全新的、无水印的恶意内容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zh-CN" altLang="en-US" sz="2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054" y="3393"/>
              <a:ext cx="3121" cy="20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50000"/>
                </a:lnSpc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训练过程中未受到保护</a:t>
              </a:r>
              <a:endPara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253605" y="6124575"/>
            <a:ext cx="19492595" cy="3011805"/>
            <a:chOff x="11753" y="9645"/>
            <a:chExt cx="30697" cy="4743"/>
          </a:xfrm>
        </p:grpSpPr>
        <p:sp>
          <p:nvSpPr>
            <p:cNvPr id="63" name="箭头: 右 62"/>
            <p:cNvSpPr/>
            <p:nvPr/>
          </p:nvSpPr>
          <p:spPr>
            <a:xfrm>
              <a:off x="32055" y="11115"/>
              <a:ext cx="2231" cy="1264"/>
            </a:xfrm>
            <a:prstGeom prst="rightArrow">
              <a:avLst>
                <a:gd name="adj1" fmla="val 41341"/>
                <a:gd name="adj2" fmla="val 50000"/>
              </a:avLst>
            </a:prstGeom>
            <a:solidFill>
              <a:srgbClr val="F7FBC9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16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: 圆角 64"/>
            <p:cNvSpPr/>
            <p:nvPr/>
          </p:nvSpPr>
          <p:spPr>
            <a:xfrm>
              <a:off x="34414" y="10042"/>
              <a:ext cx="7100" cy="2659"/>
            </a:xfrm>
            <a:prstGeom prst="roundRect">
              <a:avLst/>
            </a:prstGeom>
            <a:solidFill>
              <a:srgbClr val="FFF2CC"/>
            </a:solidFill>
            <a:ln w="19050">
              <a:solidFill>
                <a:schemeClr val="accent4">
                  <a:lumMod val="20000"/>
                  <a:lumOff val="80000"/>
                </a:schemeClr>
              </a:solidFill>
            </a:ln>
            <a:effectLst>
              <a:outerShdw blurRad="50800" dist="50800" dir="5400000" algn="ctr" rotWithShape="0">
                <a:schemeClr val="bg2">
                  <a:lumMod val="75000"/>
                  <a:alpha val="10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致命后果：</a:t>
              </a:r>
              <a:endPara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内容盗用和虚假信息传播</a:t>
              </a:r>
              <a:endPara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5" name="箭头: 右 54"/>
            <p:cNvSpPr/>
            <p:nvPr/>
          </p:nvSpPr>
          <p:spPr>
            <a:xfrm>
              <a:off x="20838" y="11211"/>
              <a:ext cx="7616" cy="1168"/>
            </a:xfrm>
            <a:prstGeom prst="rightArrow">
              <a:avLst>
                <a:gd name="adj1" fmla="val 43181"/>
                <a:gd name="adj2" fmla="val 50000"/>
              </a:avLst>
            </a:prstGeom>
            <a:solidFill>
              <a:srgbClr val="F7FBC9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16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箭头: 右 62"/>
            <p:cNvSpPr/>
            <p:nvPr/>
          </p:nvSpPr>
          <p:spPr>
            <a:xfrm>
              <a:off x="15378" y="11115"/>
              <a:ext cx="1707" cy="907"/>
            </a:xfrm>
            <a:prstGeom prst="rightArrow">
              <a:avLst/>
            </a:prstGeom>
            <a:solidFill>
              <a:srgbClr val="F7FBC9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16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 rot="0">
              <a:off x="28393" y="10042"/>
              <a:ext cx="3846" cy="2486"/>
              <a:chOff x="13027669" y="6178397"/>
              <a:chExt cx="2769220" cy="1658635"/>
            </a:xfrm>
            <a:solidFill>
              <a:srgbClr val="FFF2CC"/>
            </a:solidFill>
            <a:effectLst>
              <a:outerShdw blurRad="50800" dist="50800" dir="5400000" algn="ctr" rotWithShape="0">
                <a:schemeClr val="bg2">
                  <a:lumMod val="75000"/>
                  <a:alpha val="100000"/>
                </a:schemeClr>
              </a:outerShdw>
            </a:effectLst>
          </p:grpSpPr>
          <p:sp>
            <p:nvSpPr>
              <p:cNvPr id="57" name="矩形: 圆角 56"/>
              <p:cNvSpPr/>
              <p:nvPr/>
            </p:nvSpPr>
            <p:spPr>
              <a:xfrm>
                <a:off x="13035589" y="6178397"/>
                <a:ext cx="2752659" cy="1658635"/>
              </a:xfrm>
              <a:prstGeom prst="roundRect">
                <a:avLst/>
              </a:prstGeom>
              <a:grpFill/>
              <a:ln w="1905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3027669" y="6331700"/>
                <a:ext cx="2769220" cy="5484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无法追溯来源</a:t>
                </a:r>
                <a:endPara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90667" y="6981771"/>
                <a:ext cx="756013" cy="756257"/>
              </a:xfrm>
              <a:prstGeom prst="rect">
                <a:avLst/>
              </a:prstGeom>
              <a:grpFill/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</p:pic>
        </p:grpSp>
        <p:grpSp>
          <p:nvGrpSpPr>
            <p:cNvPr id="15" name="组合 14"/>
            <p:cNvGrpSpPr/>
            <p:nvPr/>
          </p:nvGrpSpPr>
          <p:grpSpPr>
            <a:xfrm>
              <a:off x="17168" y="9729"/>
              <a:ext cx="3824" cy="2973"/>
              <a:chOff x="17168" y="9100"/>
              <a:chExt cx="3824" cy="3602"/>
            </a:xfrm>
            <a:effectLst>
              <a:outerShdw blurRad="50800" dist="50800" dir="5400000" algn="ctr" rotWithShape="0">
                <a:schemeClr val="bg2">
                  <a:lumMod val="75000"/>
                  <a:alpha val="100000"/>
                </a:schemeClr>
              </a:outerShdw>
            </a:effectLst>
          </p:grpSpPr>
          <p:sp>
            <p:nvSpPr>
              <p:cNvPr id="89" name="单圆角矩形 88"/>
              <p:cNvSpPr/>
              <p:nvPr/>
            </p:nvSpPr>
            <p:spPr>
              <a:xfrm>
                <a:off x="17168" y="9100"/>
                <a:ext cx="3824" cy="3602"/>
              </a:xfrm>
              <a:prstGeom prst="snip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7289" y="9347"/>
                <a:ext cx="3514" cy="33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p>
                <a:pPr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zh-CN" altLang="en-US" sz="2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推理阶段</a:t>
                </a:r>
                <a:endPara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zh-CN" altLang="en-US" sz="2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未进行</a:t>
                </a:r>
                <a:endPara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lang="zh-CN" altLang="en-US" sz="2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水印保护</a:t>
                </a:r>
                <a:endPara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1753" y="9693"/>
              <a:ext cx="3598" cy="2686"/>
              <a:chOff x="11753" y="9693"/>
              <a:chExt cx="3598" cy="2686"/>
            </a:xfrm>
            <a:effectLst>
              <a:outerShdw blurRad="50800" dist="50800" dir="5400000" algn="ctr" rotWithShape="0">
                <a:schemeClr val="bg2">
                  <a:lumMod val="75000"/>
                  <a:alpha val="100000"/>
                </a:schemeClr>
              </a:outerShd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11753" y="9693"/>
                <a:ext cx="3599" cy="2686"/>
              </a:xfrm>
              <a:prstGeom prst="rect">
                <a:avLst/>
              </a:prstGeom>
              <a:solidFill>
                <a:srgbClr val="FFF2CC"/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50000"/>
                  </a:lnSpc>
                </a:pPr>
                <a:endParaRPr lang="zh-CN" altLang="en-US" sz="3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1978" y="9951"/>
                <a:ext cx="3204" cy="218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训练过程中受到保护</a:t>
                </a:r>
                <a:endPara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2448" y="13202"/>
              <a:ext cx="30002" cy="118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b="1">
                  <a:solidFill>
                    <a:srgbClr val="FFC045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因内容未被保护，攻击者可直接获取并篡改内容，进行虚假信息伪造（如分离图文、恶意拼接），且无法追溯其来源</a:t>
              </a:r>
              <a:endParaRPr lang="zh-CN" altLang="en-US" sz="2800" b="1">
                <a:solidFill>
                  <a:srgbClr val="FFC045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2800" b="1" dirty="0">
                <a:solidFill>
                  <a:srgbClr val="FFC045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2131" y="9645"/>
              <a:ext cx="4876" cy="2062"/>
              <a:chOff x="22131" y="9645"/>
              <a:chExt cx="4876" cy="2062"/>
            </a:xfrm>
          </p:grpSpPr>
          <p:sp>
            <p:nvSpPr>
              <p:cNvPr id="37" name="矩形: 圆角 36"/>
              <p:cNvSpPr/>
              <p:nvPr/>
            </p:nvSpPr>
            <p:spPr>
              <a:xfrm>
                <a:off x="22131" y="9645"/>
                <a:ext cx="4877" cy="2063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accent4">
                    <a:lumMod val="20000"/>
                    <a:lumOff val="80000"/>
                  </a:schemeClr>
                </a:solidFill>
              </a:ln>
              <a:effectLst>
                <a:outerShdw blurRad="50800" dist="50800" dir="5400000" algn="ctr" rotWithShape="0">
                  <a:schemeClr val="bg2">
                    <a:lumMod val="75000"/>
                    <a:alpha val="10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3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71" y="9951"/>
                <a:ext cx="1866" cy="153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2" name="文本框 51"/>
              <p:cNvSpPr txBox="1"/>
              <p:nvPr/>
            </p:nvSpPr>
            <p:spPr>
              <a:xfrm>
                <a:off x="23496" y="9729"/>
                <a:ext cx="3301" cy="19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30000"/>
                  </a:lnSpc>
                </a:pPr>
                <a:r>
                  <a:rPr lang="zh-CN" altLang="en-US" sz="2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内容篡改</a:t>
                </a:r>
                <a:endPara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indent="0" algn="ctr" fontAlgn="auto">
                  <a:lnSpc>
                    <a:spcPct val="130000"/>
                  </a:lnSpc>
                </a:pPr>
                <a:r>
                  <a:rPr lang="zh-CN" altLang="en-US" sz="28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内容滥用</a:t>
                </a:r>
                <a:endParaRPr lang="zh-CN" altLang="en-US" sz="2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2357755" y="4257040"/>
            <a:ext cx="4088765" cy="1442720"/>
            <a:chOff x="3713" y="7074"/>
            <a:chExt cx="6439" cy="2272"/>
          </a:xfrm>
        </p:grpSpPr>
        <p:sp>
          <p:nvSpPr>
            <p:cNvPr id="29" name="矩形 28"/>
            <p:cNvSpPr/>
            <p:nvPr/>
          </p:nvSpPr>
          <p:spPr>
            <a:xfrm>
              <a:off x="5296" y="7297"/>
              <a:ext cx="4217" cy="1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视觉语言模型</a:t>
              </a:r>
              <a:endPara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3" y="7074"/>
              <a:ext cx="1583" cy="1807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4656" y="8622"/>
              <a:ext cx="549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tx1">
                      <a:lumMod val="50000"/>
                      <a:lumOff val="50000"/>
                    </a:schemeClr>
                  </a:solidFill>
                  <a:latin typeface="汉仪颜楷简" panose="00020600040101010101" charset="-122"/>
                  <a:ea typeface="汉仪颜楷简" panose="00020600040101010101" charset="-122"/>
                </a:rPr>
                <a:t>Vision Language Model </a:t>
              </a:r>
              <a:endPara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矩形: 圆角 255"/>
          <p:cNvSpPr/>
          <p:nvPr/>
        </p:nvSpPr>
        <p:spPr>
          <a:xfrm>
            <a:off x="1090613" y="2317016"/>
            <a:ext cx="10053637" cy="2895600"/>
          </a:xfrm>
          <a:prstGeom prst="roundRect">
            <a:avLst>
              <a:gd name="adj" fmla="val 9266"/>
            </a:avLst>
          </a:prstGeom>
          <a:solidFill>
            <a:srgbClr val="FFFFFF"/>
          </a:solidFill>
          <a:ln w="19050">
            <a:solidFill>
              <a:srgbClr val="234D7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/>
          <p:cNvSpPr/>
          <p:nvPr/>
        </p:nvSpPr>
        <p:spPr>
          <a:xfrm>
            <a:off x="9844088" y="3370904"/>
            <a:ext cx="607078" cy="6010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/>
          <p:cNvSpPr/>
          <p:nvPr/>
        </p:nvSpPr>
        <p:spPr>
          <a:xfrm>
            <a:off x="2760403" y="2600861"/>
            <a:ext cx="4639151" cy="2327910"/>
          </a:xfrm>
          <a:prstGeom prst="rect">
            <a:avLst/>
          </a:prstGeom>
          <a:solidFill>
            <a:srgbClr val="E6EBF1"/>
          </a:solidFill>
          <a:ln>
            <a:solidFill>
              <a:srgbClr val="A2B9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0" name="组合 249"/>
          <p:cNvGrpSpPr/>
          <p:nvPr/>
        </p:nvGrpSpPr>
        <p:grpSpPr>
          <a:xfrm>
            <a:off x="1773573" y="2478881"/>
            <a:ext cx="632282" cy="1314995"/>
            <a:chOff x="1773573" y="2478881"/>
            <a:chExt cx="632282" cy="13149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8" y="2500313"/>
              <a:ext cx="614362" cy="61436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235" y="3178276"/>
              <a:ext cx="615600" cy="61560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773573" y="2478881"/>
              <a:ext cx="632282" cy="1314995"/>
            </a:xfrm>
            <a:prstGeom prst="rect">
              <a:avLst/>
            </a:prstGeom>
            <a:noFill/>
            <a:ln w="19050">
              <a:solidFill>
                <a:srgbClr val="E6B745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1773573" y="3821332"/>
            <a:ext cx="632283" cy="1293831"/>
            <a:chOff x="1773572" y="3971113"/>
            <a:chExt cx="632283" cy="129383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235" y="3971113"/>
              <a:ext cx="615600" cy="61560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969" y="4627701"/>
              <a:ext cx="615600" cy="615600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1773572" y="3971113"/>
              <a:ext cx="632283" cy="1293831"/>
            </a:xfrm>
            <a:prstGeom prst="rect">
              <a:avLst/>
            </a:prstGeom>
            <a:noFill/>
            <a:ln w="19050">
              <a:solidFill>
                <a:srgbClr val="75A5B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2417762" y="2968625"/>
            <a:ext cx="157163" cy="1686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405856" y="3126581"/>
            <a:ext cx="169069" cy="1627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2574925" y="3131343"/>
            <a:ext cx="1849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2411253" y="4302353"/>
            <a:ext cx="354013" cy="331788"/>
            <a:chOff x="2405856" y="2957512"/>
            <a:chExt cx="354013" cy="331788"/>
          </a:xfrm>
        </p:grpSpPr>
        <p:cxnSp>
          <p:nvCxnSpPr>
            <p:cNvPr id="37" name="直接箭头连接符 36"/>
            <p:cNvCxnSpPr/>
            <p:nvPr/>
          </p:nvCxnSpPr>
          <p:spPr>
            <a:xfrm flipH="1" flipV="1">
              <a:off x="2411809" y="2957512"/>
              <a:ext cx="157163" cy="171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H="1">
              <a:off x="2405856" y="3126581"/>
              <a:ext cx="169069" cy="1627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2568972" y="3126581"/>
              <a:ext cx="1908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连接符 43"/>
          <p:cNvCxnSpPr/>
          <p:nvPr/>
        </p:nvCxnSpPr>
        <p:spPr>
          <a:xfrm>
            <a:off x="2881313" y="3137324"/>
            <a:ext cx="1603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3041650" y="2990850"/>
            <a:ext cx="163513" cy="146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3041650" y="3137324"/>
            <a:ext cx="160338" cy="1345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7542669" y="62539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3155156" y="2673255"/>
                <a:ext cx="363537" cy="379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156" y="2673255"/>
                <a:ext cx="363537" cy="379719"/>
              </a:xfrm>
              <a:prstGeom prst="rect">
                <a:avLst/>
              </a:prstGeom>
              <a:blipFill rotWithShape="1">
                <a:blip r:embed="rId3"/>
                <a:stretch>
                  <a:fillRect l="-131" t="-142" r="43" b="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3142059" y="3166328"/>
                <a:ext cx="363537" cy="380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059" y="3166328"/>
                <a:ext cx="363537" cy="380297"/>
              </a:xfrm>
              <a:prstGeom prst="rect">
                <a:avLst/>
              </a:prstGeom>
              <a:blipFill rotWithShape="1">
                <a:blip r:embed="rId4"/>
                <a:stretch>
                  <a:fillRect l="-22" t="-57" r="109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52"/>
          <p:cNvCxnSpPr/>
          <p:nvPr/>
        </p:nvCxnSpPr>
        <p:spPr>
          <a:xfrm flipV="1">
            <a:off x="3505596" y="2797630"/>
            <a:ext cx="33417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3869133" y="2668030"/>
            <a:ext cx="258366" cy="259200"/>
            <a:chOff x="3867150" y="2659856"/>
            <a:chExt cx="258366" cy="259200"/>
          </a:xfrm>
        </p:grpSpPr>
        <p:sp>
          <p:nvSpPr>
            <p:cNvPr id="54" name="椭圆 53"/>
            <p:cNvSpPr/>
            <p:nvPr/>
          </p:nvSpPr>
          <p:spPr>
            <a:xfrm>
              <a:off x="3867150" y="2659856"/>
              <a:ext cx="258366" cy="259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>
              <a:stCxn id="54" idx="2"/>
              <a:endCxn id="54" idx="6"/>
            </p:cNvCxnSpPr>
            <p:nvPr/>
          </p:nvCxnSpPr>
          <p:spPr>
            <a:xfrm>
              <a:off x="3867150" y="2789456"/>
              <a:ext cx="2583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>
              <a:stCxn id="54" idx="0"/>
              <a:endCxn id="54" idx="4"/>
            </p:cNvCxnSpPr>
            <p:nvPr/>
          </p:nvCxnSpPr>
          <p:spPr>
            <a:xfrm>
              <a:off x="3996333" y="2659856"/>
              <a:ext cx="0" cy="259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直接箭头连接符 59"/>
          <p:cNvCxnSpPr/>
          <p:nvPr/>
        </p:nvCxnSpPr>
        <p:spPr>
          <a:xfrm>
            <a:off x="4166393" y="2797631"/>
            <a:ext cx="222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本框 61"/>
              <p:cNvSpPr txBox="1"/>
              <p:nvPr/>
            </p:nvSpPr>
            <p:spPr>
              <a:xfrm>
                <a:off x="4325540" y="2607770"/>
                <a:ext cx="363537" cy="379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40" y="2607770"/>
                <a:ext cx="363537" cy="379719"/>
              </a:xfrm>
              <a:prstGeom prst="rect">
                <a:avLst/>
              </a:prstGeom>
              <a:blipFill rotWithShape="1">
                <a:blip r:embed="rId5"/>
                <a:stretch>
                  <a:fillRect l="-153" t="-121" r="-36616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/>
          <p:cNvCxnSpPr/>
          <p:nvPr/>
        </p:nvCxnSpPr>
        <p:spPr>
          <a:xfrm>
            <a:off x="3496071" y="3356477"/>
            <a:ext cx="185817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V="1">
            <a:off x="3490118" y="3204581"/>
            <a:ext cx="135335" cy="1107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3585568" y="2922006"/>
            <a:ext cx="288130" cy="369332"/>
            <a:chOff x="3567906" y="2876957"/>
            <a:chExt cx="288130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文本框 70"/>
                <p:cNvSpPr txBox="1"/>
                <p:nvPr/>
              </p:nvSpPr>
              <p:spPr>
                <a:xfrm>
                  <a:off x="3567906" y="2876957"/>
                  <a:ext cx="288130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1" name="文本框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906" y="2876957"/>
                  <a:ext cx="288130" cy="369332"/>
                </a:xfrm>
                <a:prstGeom prst="rect">
                  <a:avLst/>
                </a:prstGeom>
                <a:blipFill rotWithShape="1">
                  <a:blip r:embed="rId6"/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矩形: 圆角 71"/>
            <p:cNvSpPr/>
            <p:nvPr/>
          </p:nvSpPr>
          <p:spPr>
            <a:xfrm>
              <a:off x="3627834" y="2957186"/>
              <a:ext cx="211924" cy="250357"/>
            </a:xfrm>
            <a:prstGeom prst="roundRect">
              <a:avLst/>
            </a:prstGeom>
            <a:noFill/>
            <a:ln w="19050">
              <a:solidFill>
                <a:srgbClr val="75A5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7" name="直接箭头连接符 76"/>
          <p:cNvCxnSpPr/>
          <p:nvPr/>
        </p:nvCxnSpPr>
        <p:spPr>
          <a:xfrm flipV="1">
            <a:off x="3877463" y="2949178"/>
            <a:ext cx="102796" cy="95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5414169" y="3226876"/>
            <a:ext cx="258366" cy="259200"/>
            <a:chOff x="5450979" y="3226876"/>
            <a:chExt cx="258366" cy="259200"/>
          </a:xfrm>
        </p:grpSpPr>
        <p:sp>
          <p:nvSpPr>
            <p:cNvPr id="79" name="椭圆 78"/>
            <p:cNvSpPr/>
            <p:nvPr/>
          </p:nvSpPr>
          <p:spPr>
            <a:xfrm>
              <a:off x="5450979" y="3226876"/>
              <a:ext cx="258366" cy="259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5562162" y="333847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034358" y="2879033"/>
            <a:ext cx="288130" cy="369332"/>
            <a:chOff x="3567906" y="2876957"/>
            <a:chExt cx="288130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3567906" y="2876957"/>
                  <a:ext cx="288130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906" y="2876957"/>
                  <a:ext cx="288130" cy="369332"/>
                </a:xfrm>
                <a:prstGeom prst="rect">
                  <a:avLst/>
                </a:prstGeom>
                <a:blipFill rotWithShape="1">
                  <a:blip r:embed="rId7"/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矩形: 圆角 84"/>
            <p:cNvSpPr/>
            <p:nvPr/>
          </p:nvSpPr>
          <p:spPr>
            <a:xfrm>
              <a:off x="3627834" y="2957186"/>
              <a:ext cx="211924" cy="250357"/>
            </a:xfrm>
            <a:prstGeom prst="roundRect">
              <a:avLst/>
            </a:prstGeom>
            <a:noFill/>
            <a:ln w="19050">
              <a:solidFill>
                <a:srgbClr val="A2B9E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箭头连接符 86"/>
          <p:cNvCxnSpPr/>
          <p:nvPr/>
        </p:nvCxnSpPr>
        <p:spPr>
          <a:xfrm>
            <a:off x="4800322" y="2833352"/>
            <a:ext cx="251520" cy="135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5339972" y="3113209"/>
            <a:ext cx="185380" cy="8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>
            <a:off x="5714109" y="3356476"/>
            <a:ext cx="1897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5926534" y="3228277"/>
            <a:ext cx="258366" cy="259200"/>
            <a:chOff x="3867150" y="2659856"/>
            <a:chExt cx="258366" cy="259200"/>
          </a:xfrm>
        </p:grpSpPr>
        <p:sp>
          <p:nvSpPr>
            <p:cNvPr id="97" name="椭圆 96"/>
            <p:cNvSpPr/>
            <p:nvPr/>
          </p:nvSpPr>
          <p:spPr>
            <a:xfrm>
              <a:off x="3867150" y="2659856"/>
              <a:ext cx="258366" cy="259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/>
            <p:cNvCxnSpPr>
              <a:stCxn id="97" idx="2"/>
              <a:endCxn id="97" idx="6"/>
            </p:cNvCxnSpPr>
            <p:nvPr/>
          </p:nvCxnSpPr>
          <p:spPr>
            <a:xfrm>
              <a:off x="3867150" y="2789456"/>
              <a:ext cx="2583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97" idx="0"/>
              <a:endCxn id="97" idx="4"/>
            </p:cNvCxnSpPr>
            <p:nvPr/>
          </p:nvCxnSpPr>
          <p:spPr>
            <a:xfrm>
              <a:off x="3996333" y="2659856"/>
              <a:ext cx="0" cy="259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组合 101"/>
          <p:cNvGrpSpPr/>
          <p:nvPr/>
        </p:nvGrpSpPr>
        <p:grpSpPr>
          <a:xfrm>
            <a:off x="5555397" y="2874713"/>
            <a:ext cx="288130" cy="369332"/>
            <a:chOff x="3567906" y="2876957"/>
            <a:chExt cx="288130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文本框 104"/>
                <p:cNvSpPr txBox="1"/>
                <p:nvPr/>
              </p:nvSpPr>
              <p:spPr>
                <a:xfrm>
                  <a:off x="3567906" y="2876957"/>
                  <a:ext cx="288130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5" name="文本框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906" y="2876957"/>
                  <a:ext cx="288130" cy="369332"/>
                </a:xfrm>
                <a:prstGeom prst="rect">
                  <a:avLst/>
                </a:prstGeom>
                <a:blipFill rotWithShape="1">
                  <a:blip r:embed="rId8"/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矩形: 圆角 105"/>
            <p:cNvSpPr/>
            <p:nvPr/>
          </p:nvSpPr>
          <p:spPr>
            <a:xfrm>
              <a:off x="3620656" y="2956468"/>
              <a:ext cx="211924" cy="250357"/>
            </a:xfrm>
            <a:prstGeom prst="roundRect">
              <a:avLst/>
            </a:prstGeom>
            <a:noFill/>
            <a:ln w="19050">
              <a:solidFill>
                <a:srgbClr val="DDAB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3" name="直接箭头连接符 102"/>
          <p:cNvCxnSpPr/>
          <p:nvPr/>
        </p:nvCxnSpPr>
        <p:spPr>
          <a:xfrm>
            <a:off x="5321361" y="2829032"/>
            <a:ext cx="251520" cy="135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>
            <a:off x="5861011" y="3108889"/>
            <a:ext cx="185380" cy="87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6207918" y="3356476"/>
            <a:ext cx="1897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/>
              <p:cNvSpPr txBox="1"/>
              <p:nvPr/>
            </p:nvSpPr>
            <p:spPr>
              <a:xfrm>
                <a:off x="6333132" y="3156564"/>
                <a:ext cx="363537" cy="380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132" y="3156564"/>
                <a:ext cx="363537" cy="380297"/>
              </a:xfrm>
              <a:prstGeom prst="rect">
                <a:avLst/>
              </a:prstGeom>
              <a:blipFill rotWithShape="1">
                <a:blip r:embed="rId9"/>
                <a:stretch>
                  <a:fillRect l="-76" t="-161" r="-36693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接连接符 109"/>
          <p:cNvCxnSpPr/>
          <p:nvPr/>
        </p:nvCxnSpPr>
        <p:spPr>
          <a:xfrm>
            <a:off x="4814888" y="2786063"/>
            <a:ext cx="2093148" cy="14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6693997" y="3370904"/>
            <a:ext cx="2140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>
            <a:off x="6892528" y="2800409"/>
            <a:ext cx="205185" cy="292040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V="1">
            <a:off x="6892528" y="3092450"/>
            <a:ext cx="205185" cy="278454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>
            <a:off x="7097713" y="3092449"/>
            <a:ext cx="193675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 flipH="1">
            <a:off x="2941240" y="4468247"/>
            <a:ext cx="1805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V="1">
            <a:off x="3121819" y="4129132"/>
            <a:ext cx="141288" cy="3391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3123406" y="4468246"/>
            <a:ext cx="139701" cy="317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3253582" y="4137466"/>
            <a:ext cx="2520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文本框 138"/>
              <p:cNvSpPr txBox="1"/>
              <p:nvPr/>
            </p:nvSpPr>
            <p:spPr>
              <a:xfrm>
                <a:off x="3437891" y="3934477"/>
                <a:ext cx="363537" cy="379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9" name="文本框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891" y="3934477"/>
                <a:ext cx="363537" cy="379719"/>
              </a:xfrm>
              <a:prstGeom prst="rect">
                <a:avLst/>
              </a:prstGeom>
              <a:blipFill rotWithShape="1">
                <a:blip r:embed="rId3"/>
                <a:stretch>
                  <a:fillRect t="-4" r="87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接箭头连接符 140"/>
          <p:cNvCxnSpPr/>
          <p:nvPr/>
        </p:nvCxnSpPr>
        <p:spPr>
          <a:xfrm flipH="1">
            <a:off x="3758976" y="4065996"/>
            <a:ext cx="19688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组合 142"/>
          <p:cNvGrpSpPr/>
          <p:nvPr/>
        </p:nvGrpSpPr>
        <p:grpSpPr>
          <a:xfrm>
            <a:off x="3998316" y="3936396"/>
            <a:ext cx="258366" cy="259200"/>
            <a:chOff x="3867150" y="2659856"/>
            <a:chExt cx="258366" cy="259200"/>
          </a:xfrm>
        </p:grpSpPr>
        <p:sp>
          <p:nvSpPr>
            <p:cNvPr id="144" name="椭圆 143"/>
            <p:cNvSpPr/>
            <p:nvPr/>
          </p:nvSpPr>
          <p:spPr>
            <a:xfrm>
              <a:off x="3867150" y="2659856"/>
              <a:ext cx="258366" cy="259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5" name="直接连接符 144"/>
            <p:cNvCxnSpPr>
              <a:stCxn id="144" idx="2"/>
              <a:endCxn id="144" idx="6"/>
            </p:cNvCxnSpPr>
            <p:nvPr/>
          </p:nvCxnSpPr>
          <p:spPr>
            <a:xfrm>
              <a:off x="3867150" y="2789456"/>
              <a:ext cx="2583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直接连接符 147"/>
          <p:cNvCxnSpPr/>
          <p:nvPr/>
        </p:nvCxnSpPr>
        <p:spPr>
          <a:xfrm>
            <a:off x="3253582" y="4776788"/>
            <a:ext cx="1582737" cy="8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文本框 148"/>
              <p:cNvSpPr txBox="1"/>
              <p:nvPr/>
            </p:nvSpPr>
            <p:spPr>
              <a:xfrm>
                <a:off x="4784726" y="4595571"/>
                <a:ext cx="363537" cy="380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9" name="文本框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726" y="4595571"/>
                <a:ext cx="363537" cy="380297"/>
              </a:xfrm>
              <a:prstGeom prst="rect">
                <a:avLst/>
              </a:prstGeom>
              <a:blipFill rotWithShape="1">
                <a:blip r:embed="rId4"/>
                <a:stretch>
                  <a:fillRect t="-20" r="87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组合 149"/>
          <p:cNvGrpSpPr/>
          <p:nvPr/>
        </p:nvGrpSpPr>
        <p:grpSpPr>
          <a:xfrm>
            <a:off x="4397970" y="4163431"/>
            <a:ext cx="288130" cy="369332"/>
            <a:chOff x="3567906" y="2876957"/>
            <a:chExt cx="288130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文本框 150"/>
                <p:cNvSpPr txBox="1"/>
                <p:nvPr/>
              </p:nvSpPr>
              <p:spPr>
                <a:xfrm>
                  <a:off x="3567906" y="2876957"/>
                  <a:ext cx="288130" cy="3693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1" name="文本框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906" y="2876957"/>
                  <a:ext cx="288130" cy="369332"/>
                </a:xfrm>
                <a:prstGeom prst="rect">
                  <a:avLst/>
                </a:prstGeom>
                <a:blipFill rotWithShape="1">
                  <a:blip r:embed="rId6"/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矩形: 圆角 151"/>
            <p:cNvSpPr/>
            <p:nvPr/>
          </p:nvSpPr>
          <p:spPr>
            <a:xfrm>
              <a:off x="3627834" y="2957186"/>
              <a:ext cx="211924" cy="250357"/>
            </a:xfrm>
            <a:prstGeom prst="roundRect">
              <a:avLst/>
            </a:prstGeom>
            <a:noFill/>
            <a:ln w="19050">
              <a:solidFill>
                <a:srgbClr val="75A5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4" name="直接箭头连接符 153"/>
          <p:cNvCxnSpPr/>
          <p:nvPr/>
        </p:nvCxnSpPr>
        <p:spPr>
          <a:xfrm flipH="1" flipV="1">
            <a:off x="4712851" y="4468246"/>
            <a:ext cx="213231" cy="1521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 flipH="1" flipV="1">
            <a:off x="4277518" y="4124336"/>
            <a:ext cx="171649" cy="1141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组合 161"/>
          <p:cNvGrpSpPr/>
          <p:nvPr/>
        </p:nvGrpSpPr>
        <p:grpSpPr>
          <a:xfrm rot="18063846">
            <a:off x="5396169" y="4630600"/>
            <a:ext cx="258366" cy="259200"/>
            <a:chOff x="3867150" y="2659856"/>
            <a:chExt cx="258366" cy="259200"/>
          </a:xfrm>
        </p:grpSpPr>
        <p:sp>
          <p:nvSpPr>
            <p:cNvPr id="163" name="椭圆 162"/>
            <p:cNvSpPr/>
            <p:nvPr/>
          </p:nvSpPr>
          <p:spPr>
            <a:xfrm>
              <a:off x="3867150" y="2659856"/>
              <a:ext cx="258366" cy="259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4" name="直接连接符 163"/>
            <p:cNvCxnSpPr>
              <a:stCxn id="163" idx="2"/>
              <a:endCxn id="163" idx="6"/>
            </p:cNvCxnSpPr>
            <p:nvPr/>
          </p:nvCxnSpPr>
          <p:spPr>
            <a:xfrm>
              <a:off x="3867150" y="2789456"/>
              <a:ext cx="2583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5" name="直接箭头连接符 164"/>
          <p:cNvCxnSpPr/>
          <p:nvPr/>
        </p:nvCxnSpPr>
        <p:spPr>
          <a:xfrm flipH="1">
            <a:off x="5079979" y="4718460"/>
            <a:ext cx="2599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 flipH="1">
            <a:off x="5684027" y="4718460"/>
            <a:ext cx="2599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组合 167"/>
          <p:cNvGrpSpPr/>
          <p:nvPr/>
        </p:nvGrpSpPr>
        <p:grpSpPr>
          <a:xfrm>
            <a:off x="5979516" y="4621880"/>
            <a:ext cx="258366" cy="259200"/>
            <a:chOff x="3867150" y="2659856"/>
            <a:chExt cx="258366" cy="259200"/>
          </a:xfrm>
        </p:grpSpPr>
        <p:sp>
          <p:nvSpPr>
            <p:cNvPr id="169" name="椭圆 168"/>
            <p:cNvSpPr/>
            <p:nvPr/>
          </p:nvSpPr>
          <p:spPr>
            <a:xfrm>
              <a:off x="3867150" y="2659856"/>
              <a:ext cx="258366" cy="259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0" name="直接连接符 169"/>
            <p:cNvCxnSpPr>
              <a:stCxn id="169" idx="2"/>
              <a:endCxn id="169" idx="6"/>
            </p:cNvCxnSpPr>
            <p:nvPr/>
          </p:nvCxnSpPr>
          <p:spPr>
            <a:xfrm>
              <a:off x="3867150" y="2789456"/>
              <a:ext cx="2583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直接箭头连接符 171"/>
          <p:cNvCxnSpPr/>
          <p:nvPr/>
        </p:nvCxnSpPr>
        <p:spPr>
          <a:xfrm flipH="1">
            <a:off x="4280533" y="4025900"/>
            <a:ext cx="2304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文本框 172"/>
              <p:cNvSpPr txBox="1"/>
              <p:nvPr/>
            </p:nvSpPr>
            <p:spPr>
              <a:xfrm>
                <a:off x="6514900" y="3893016"/>
                <a:ext cx="363537" cy="379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3" name="文本框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900" y="3893016"/>
                <a:ext cx="363537" cy="379719"/>
              </a:xfrm>
              <a:prstGeom prst="rect">
                <a:avLst/>
              </a:prstGeom>
              <a:blipFill rotWithShape="1">
                <a:blip r:embed="rId5"/>
                <a:stretch>
                  <a:fillRect l="-120" t="-123" r="-3664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0" name="组合 199"/>
          <p:cNvGrpSpPr/>
          <p:nvPr/>
        </p:nvGrpSpPr>
        <p:grpSpPr>
          <a:xfrm>
            <a:off x="5611730" y="4046103"/>
            <a:ext cx="492408" cy="588038"/>
            <a:chOff x="5611730" y="4046103"/>
            <a:chExt cx="492408" cy="588038"/>
          </a:xfrm>
        </p:grpSpPr>
        <p:grpSp>
          <p:nvGrpSpPr>
            <p:cNvPr id="181" name="组合 180"/>
            <p:cNvGrpSpPr/>
            <p:nvPr/>
          </p:nvGrpSpPr>
          <p:grpSpPr>
            <a:xfrm>
              <a:off x="5719862" y="4170642"/>
              <a:ext cx="288130" cy="369332"/>
              <a:chOff x="3567906" y="2876957"/>
              <a:chExt cx="288130" cy="36933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2" name="文本框 181"/>
                  <p:cNvSpPr txBox="1"/>
                  <p:nvPr/>
                </p:nvSpPr>
                <p:spPr>
                  <a:xfrm>
                    <a:off x="3567906" y="2876957"/>
                    <a:ext cx="288130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182" name="文本框 1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7906" y="2876957"/>
                    <a:ext cx="288130" cy="369332"/>
                  </a:xfrm>
                  <a:prstGeom prst="rect">
                    <a:avLst/>
                  </a:prstGeom>
                  <a:blipFill rotWithShape="1">
                    <a:blip r:embed="rId7"/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3" name="矩形: 圆角 182"/>
              <p:cNvSpPr/>
              <p:nvPr/>
            </p:nvSpPr>
            <p:spPr>
              <a:xfrm>
                <a:off x="3627834" y="2957186"/>
                <a:ext cx="211924" cy="250357"/>
              </a:xfrm>
              <a:prstGeom prst="roundRect">
                <a:avLst/>
              </a:prstGeom>
              <a:noFill/>
              <a:ln w="19050">
                <a:solidFill>
                  <a:srgbClr val="A2B9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185" name="直接箭头连接符 184"/>
            <p:cNvCxnSpPr/>
            <p:nvPr/>
          </p:nvCxnSpPr>
          <p:spPr>
            <a:xfrm flipH="1">
              <a:off x="5611730" y="4468246"/>
              <a:ext cx="136608" cy="1658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/>
            <p:nvPr/>
          </p:nvCxnSpPr>
          <p:spPr>
            <a:xfrm flipH="1">
              <a:off x="5967451" y="4046103"/>
              <a:ext cx="136687" cy="1827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组合 200"/>
          <p:cNvGrpSpPr/>
          <p:nvPr/>
        </p:nvGrpSpPr>
        <p:grpSpPr>
          <a:xfrm>
            <a:off x="6104138" y="4138260"/>
            <a:ext cx="396262" cy="463499"/>
            <a:chOff x="5611730" y="4170642"/>
            <a:chExt cx="396262" cy="463499"/>
          </a:xfrm>
        </p:grpSpPr>
        <p:grpSp>
          <p:nvGrpSpPr>
            <p:cNvPr id="202" name="组合 201"/>
            <p:cNvGrpSpPr/>
            <p:nvPr/>
          </p:nvGrpSpPr>
          <p:grpSpPr>
            <a:xfrm>
              <a:off x="5719862" y="4170642"/>
              <a:ext cx="288130" cy="369332"/>
              <a:chOff x="3567906" y="2876957"/>
              <a:chExt cx="288130" cy="36933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5" name="文本框 204"/>
                  <p:cNvSpPr txBox="1"/>
                  <p:nvPr/>
                </p:nvSpPr>
                <p:spPr>
                  <a:xfrm>
                    <a:off x="3567906" y="2876957"/>
                    <a:ext cx="288130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205" name="文本框 2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7906" y="2876957"/>
                    <a:ext cx="288130" cy="369332"/>
                  </a:xfrm>
                  <a:prstGeom prst="rect">
                    <a:avLst/>
                  </a:prstGeom>
                  <a:blipFill rotWithShape="1">
                    <a:blip r:embed="rId8"/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6" name="矩形: 圆角 205"/>
              <p:cNvSpPr/>
              <p:nvPr/>
            </p:nvSpPr>
            <p:spPr>
              <a:xfrm>
                <a:off x="3614821" y="2956586"/>
                <a:ext cx="211924" cy="250357"/>
              </a:xfrm>
              <a:prstGeom prst="roundRect">
                <a:avLst/>
              </a:prstGeom>
              <a:noFill/>
              <a:ln w="19050">
                <a:solidFill>
                  <a:srgbClr val="DDAB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cxnSp>
          <p:nvCxnSpPr>
            <p:cNvPr id="203" name="直接箭头连接符 202"/>
            <p:cNvCxnSpPr/>
            <p:nvPr/>
          </p:nvCxnSpPr>
          <p:spPr>
            <a:xfrm flipH="1">
              <a:off x="5611730" y="4468246"/>
              <a:ext cx="136608" cy="1658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直接箭头连接符 207"/>
          <p:cNvCxnSpPr/>
          <p:nvPr/>
        </p:nvCxnSpPr>
        <p:spPr>
          <a:xfrm flipH="1">
            <a:off x="6471109" y="4081984"/>
            <a:ext cx="87582" cy="1046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文本框 209"/>
              <p:cNvSpPr txBox="1"/>
              <p:nvPr/>
            </p:nvSpPr>
            <p:spPr>
              <a:xfrm>
                <a:off x="6514373" y="4570051"/>
                <a:ext cx="363537" cy="380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0" name="文本框 2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373" y="4570051"/>
                <a:ext cx="363537" cy="380297"/>
              </a:xfrm>
              <a:prstGeom prst="rect">
                <a:avLst/>
              </a:prstGeom>
              <a:blipFill rotWithShape="1">
                <a:blip r:embed="rId9"/>
                <a:stretch>
                  <a:fillRect l="-149" t="-155" r="-36619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直接箭头连接符 210"/>
          <p:cNvCxnSpPr/>
          <p:nvPr/>
        </p:nvCxnSpPr>
        <p:spPr>
          <a:xfrm flipH="1">
            <a:off x="6262667" y="4718460"/>
            <a:ext cx="3322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组合 213"/>
          <p:cNvGrpSpPr/>
          <p:nvPr/>
        </p:nvGrpSpPr>
        <p:grpSpPr>
          <a:xfrm>
            <a:off x="6892528" y="4197551"/>
            <a:ext cx="354013" cy="331788"/>
            <a:chOff x="2405856" y="2957512"/>
            <a:chExt cx="354013" cy="331788"/>
          </a:xfrm>
        </p:grpSpPr>
        <p:cxnSp>
          <p:nvCxnSpPr>
            <p:cNvPr id="215" name="直接箭头连接符 214"/>
            <p:cNvCxnSpPr/>
            <p:nvPr/>
          </p:nvCxnSpPr>
          <p:spPr>
            <a:xfrm flipH="1" flipV="1">
              <a:off x="2411809" y="2957512"/>
              <a:ext cx="157163" cy="171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箭头连接符 215"/>
            <p:cNvCxnSpPr/>
            <p:nvPr/>
          </p:nvCxnSpPr>
          <p:spPr>
            <a:xfrm flipH="1">
              <a:off x="2405856" y="3126581"/>
              <a:ext cx="169069" cy="1627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2568972" y="3126581"/>
              <a:ext cx="1908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组合 223"/>
          <p:cNvGrpSpPr/>
          <p:nvPr/>
        </p:nvGrpSpPr>
        <p:grpSpPr>
          <a:xfrm>
            <a:off x="7427913" y="3289300"/>
            <a:ext cx="255587" cy="168685"/>
            <a:chOff x="7427913" y="3289300"/>
            <a:chExt cx="255587" cy="168685"/>
          </a:xfrm>
        </p:grpSpPr>
        <p:cxnSp>
          <p:nvCxnSpPr>
            <p:cNvPr id="219" name="直接箭头连接符 218"/>
            <p:cNvCxnSpPr/>
            <p:nvPr/>
          </p:nvCxnSpPr>
          <p:spPr>
            <a:xfrm>
              <a:off x="7427913" y="3289300"/>
              <a:ext cx="255587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箭头连接符 220"/>
            <p:cNvCxnSpPr/>
            <p:nvPr/>
          </p:nvCxnSpPr>
          <p:spPr>
            <a:xfrm flipH="1">
              <a:off x="7427913" y="3457985"/>
              <a:ext cx="2301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矩形 222"/>
          <p:cNvSpPr/>
          <p:nvPr/>
        </p:nvSpPr>
        <p:spPr>
          <a:xfrm>
            <a:off x="7711859" y="3200623"/>
            <a:ext cx="406604" cy="291649"/>
          </a:xfrm>
          <a:prstGeom prst="rect">
            <a:avLst/>
          </a:prstGeom>
          <a:solidFill>
            <a:srgbClr val="E6EBF1"/>
          </a:solidFill>
          <a:ln>
            <a:solidFill>
              <a:srgbClr val="A2B9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5" name="组合 224"/>
          <p:cNvGrpSpPr/>
          <p:nvPr/>
        </p:nvGrpSpPr>
        <p:grpSpPr>
          <a:xfrm>
            <a:off x="8175181" y="3286561"/>
            <a:ext cx="255587" cy="168685"/>
            <a:chOff x="7427913" y="3289300"/>
            <a:chExt cx="255587" cy="168685"/>
          </a:xfrm>
        </p:grpSpPr>
        <p:cxnSp>
          <p:nvCxnSpPr>
            <p:cNvPr id="226" name="直接箭头连接符 225"/>
            <p:cNvCxnSpPr/>
            <p:nvPr/>
          </p:nvCxnSpPr>
          <p:spPr>
            <a:xfrm>
              <a:off x="7427913" y="3289300"/>
              <a:ext cx="255587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箭头连接符 226"/>
            <p:cNvCxnSpPr/>
            <p:nvPr/>
          </p:nvCxnSpPr>
          <p:spPr>
            <a:xfrm flipH="1">
              <a:off x="7427913" y="3457985"/>
              <a:ext cx="2301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文本框 227"/>
          <p:cNvSpPr txBox="1"/>
          <p:nvPr/>
        </p:nvSpPr>
        <p:spPr>
          <a:xfrm>
            <a:off x="8430768" y="3092449"/>
            <a:ext cx="53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p:grpSp>
        <p:nvGrpSpPr>
          <p:cNvPr id="229" name="组合 228"/>
          <p:cNvGrpSpPr/>
          <p:nvPr/>
        </p:nvGrpSpPr>
        <p:grpSpPr>
          <a:xfrm>
            <a:off x="8812213" y="3289300"/>
            <a:ext cx="255587" cy="168685"/>
            <a:chOff x="7427913" y="3289300"/>
            <a:chExt cx="255587" cy="168685"/>
          </a:xfrm>
        </p:grpSpPr>
        <p:cxnSp>
          <p:nvCxnSpPr>
            <p:cNvPr id="230" name="直接箭头连接符 229"/>
            <p:cNvCxnSpPr/>
            <p:nvPr/>
          </p:nvCxnSpPr>
          <p:spPr>
            <a:xfrm>
              <a:off x="7427913" y="3289300"/>
              <a:ext cx="255587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箭头连接符 230"/>
            <p:cNvCxnSpPr/>
            <p:nvPr/>
          </p:nvCxnSpPr>
          <p:spPr>
            <a:xfrm flipH="1">
              <a:off x="7427913" y="3457985"/>
              <a:ext cx="2301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2" name="矩形 231"/>
          <p:cNvSpPr/>
          <p:nvPr/>
        </p:nvSpPr>
        <p:spPr>
          <a:xfrm>
            <a:off x="9076346" y="3194427"/>
            <a:ext cx="406604" cy="291649"/>
          </a:xfrm>
          <a:prstGeom prst="rect">
            <a:avLst/>
          </a:prstGeom>
          <a:solidFill>
            <a:srgbClr val="E6EBF1"/>
          </a:solidFill>
          <a:ln>
            <a:solidFill>
              <a:srgbClr val="A2B9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3" name="组合 232"/>
          <p:cNvGrpSpPr/>
          <p:nvPr/>
        </p:nvGrpSpPr>
        <p:grpSpPr>
          <a:xfrm>
            <a:off x="9524205" y="3286561"/>
            <a:ext cx="255587" cy="168685"/>
            <a:chOff x="7427913" y="3289300"/>
            <a:chExt cx="255587" cy="168685"/>
          </a:xfrm>
        </p:grpSpPr>
        <p:cxnSp>
          <p:nvCxnSpPr>
            <p:cNvPr id="234" name="直接箭头连接符 233"/>
            <p:cNvCxnSpPr/>
            <p:nvPr/>
          </p:nvCxnSpPr>
          <p:spPr>
            <a:xfrm>
              <a:off x="7427913" y="3289300"/>
              <a:ext cx="255587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箭头连接符 234"/>
            <p:cNvCxnSpPr/>
            <p:nvPr/>
          </p:nvCxnSpPr>
          <p:spPr>
            <a:xfrm flipH="1">
              <a:off x="7427913" y="3457985"/>
              <a:ext cx="2301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组合 246"/>
          <p:cNvGrpSpPr/>
          <p:nvPr/>
        </p:nvGrpSpPr>
        <p:grpSpPr>
          <a:xfrm>
            <a:off x="7783117" y="4097996"/>
            <a:ext cx="1156852" cy="740500"/>
            <a:chOff x="7830333" y="3949626"/>
            <a:chExt cx="1156852" cy="740500"/>
          </a:xfrm>
        </p:grpSpPr>
        <p:grpSp>
          <p:nvGrpSpPr>
            <p:cNvPr id="236" name="组合 235"/>
            <p:cNvGrpSpPr/>
            <p:nvPr/>
          </p:nvGrpSpPr>
          <p:grpSpPr>
            <a:xfrm>
              <a:off x="7830333" y="3949626"/>
              <a:ext cx="288130" cy="369332"/>
              <a:chOff x="3567906" y="2876957"/>
              <a:chExt cx="288130" cy="36933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7" name="文本框 236"/>
                  <p:cNvSpPr txBox="1"/>
                  <p:nvPr/>
                </p:nvSpPr>
                <p:spPr>
                  <a:xfrm>
                    <a:off x="3567906" y="2876957"/>
                    <a:ext cx="288130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237" name="文本框 2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7906" y="2876957"/>
                    <a:ext cx="288130" cy="369332"/>
                  </a:xfrm>
                  <a:prstGeom prst="rect">
                    <a:avLst/>
                  </a:prstGeom>
                  <a:blipFill rotWithShape="1">
                    <a:blip r:embed="rId6"/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8" name="矩形: 圆角 237"/>
              <p:cNvSpPr/>
              <p:nvPr/>
            </p:nvSpPr>
            <p:spPr>
              <a:xfrm>
                <a:off x="3627834" y="2957186"/>
                <a:ext cx="211924" cy="250357"/>
              </a:xfrm>
              <a:prstGeom prst="roundRect">
                <a:avLst/>
              </a:prstGeom>
              <a:noFill/>
              <a:ln w="19050">
                <a:solidFill>
                  <a:srgbClr val="75A5B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9" name="组合 238"/>
            <p:cNvGrpSpPr/>
            <p:nvPr/>
          </p:nvGrpSpPr>
          <p:grpSpPr>
            <a:xfrm>
              <a:off x="8266460" y="3949626"/>
              <a:ext cx="288130" cy="369332"/>
              <a:chOff x="3567906" y="2876957"/>
              <a:chExt cx="288130" cy="36933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0" name="文本框 239"/>
                  <p:cNvSpPr txBox="1"/>
                  <p:nvPr/>
                </p:nvSpPr>
                <p:spPr>
                  <a:xfrm>
                    <a:off x="3567906" y="2876957"/>
                    <a:ext cx="288130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240" name="文本框 2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7906" y="2876957"/>
                    <a:ext cx="288130" cy="369332"/>
                  </a:xfrm>
                  <a:prstGeom prst="rect">
                    <a:avLst/>
                  </a:prstGeom>
                  <a:blipFill rotWithShape="1">
                    <a:blip r:embed="rId7"/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1" name="矩形: 圆角 240"/>
              <p:cNvSpPr/>
              <p:nvPr/>
            </p:nvSpPr>
            <p:spPr>
              <a:xfrm>
                <a:off x="3627834" y="2957186"/>
                <a:ext cx="211924" cy="250357"/>
              </a:xfrm>
              <a:prstGeom prst="roundRect">
                <a:avLst/>
              </a:prstGeom>
              <a:noFill/>
              <a:ln w="19050">
                <a:solidFill>
                  <a:srgbClr val="A2B9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3" name="组合 242"/>
            <p:cNvGrpSpPr/>
            <p:nvPr/>
          </p:nvGrpSpPr>
          <p:grpSpPr>
            <a:xfrm>
              <a:off x="8699055" y="3949626"/>
              <a:ext cx="288130" cy="369332"/>
              <a:chOff x="3567906" y="2876957"/>
              <a:chExt cx="288130" cy="36933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4" name="文本框 243"/>
                  <p:cNvSpPr txBox="1"/>
                  <p:nvPr/>
                </p:nvSpPr>
                <p:spPr>
                  <a:xfrm>
                    <a:off x="3567906" y="2876957"/>
                    <a:ext cx="288130" cy="369332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244" name="文本框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7906" y="2876957"/>
                    <a:ext cx="288130" cy="369332"/>
                  </a:xfrm>
                  <a:prstGeom prst="rect">
                    <a:avLst/>
                  </a:prstGeom>
                  <a:blipFill rotWithShape="1">
                    <a:blip r:embed="rId8"/>
                  </a:blipFill>
                  <a:ln w="12700"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5" name="矩形: 圆角 244"/>
              <p:cNvSpPr/>
              <p:nvPr/>
            </p:nvSpPr>
            <p:spPr>
              <a:xfrm>
                <a:off x="3620656" y="2956468"/>
                <a:ext cx="211924" cy="250357"/>
              </a:xfrm>
              <a:prstGeom prst="roundRect">
                <a:avLst/>
              </a:prstGeom>
              <a:noFill/>
              <a:ln w="19050">
                <a:solidFill>
                  <a:srgbClr val="DDAB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6" name="矩形 245"/>
            <p:cNvSpPr/>
            <p:nvPr/>
          </p:nvSpPr>
          <p:spPr>
            <a:xfrm>
              <a:off x="8370653" y="4398477"/>
              <a:ext cx="406604" cy="291649"/>
            </a:xfrm>
            <a:prstGeom prst="rect">
              <a:avLst/>
            </a:prstGeom>
            <a:solidFill>
              <a:srgbClr val="E6EBF1"/>
            </a:solidFill>
            <a:ln>
              <a:solidFill>
                <a:srgbClr val="A2B9E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8" name="文本框 247"/>
          <p:cNvSpPr txBox="1"/>
          <p:nvPr/>
        </p:nvSpPr>
        <p:spPr>
          <a:xfrm>
            <a:off x="8967343" y="4098914"/>
            <a:ext cx="161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Conv Block</a:t>
            </a:r>
            <a:endParaRPr lang="zh-CN" altLang="en-US" dirty="0"/>
          </a:p>
        </p:txBody>
      </p:sp>
      <p:sp>
        <p:nvSpPr>
          <p:cNvPr id="249" name="文本框 248"/>
          <p:cNvSpPr txBox="1"/>
          <p:nvPr/>
        </p:nvSpPr>
        <p:spPr>
          <a:xfrm>
            <a:off x="8967343" y="4533794"/>
            <a:ext cx="18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Invertible Block</a:t>
            </a:r>
            <a:endParaRPr lang="zh-CN" altLang="en-US" dirty="0"/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996" y="2679219"/>
            <a:ext cx="614362" cy="614362"/>
          </a:xfrm>
          <a:prstGeom prst="rect">
            <a:avLst/>
          </a:prstGeom>
        </p:spPr>
      </p:pic>
      <p:sp>
        <p:nvSpPr>
          <p:cNvPr id="254" name="矩形 253"/>
          <p:cNvSpPr/>
          <p:nvPr/>
        </p:nvSpPr>
        <p:spPr>
          <a:xfrm>
            <a:off x="9835981" y="2657787"/>
            <a:ext cx="632282" cy="1314995"/>
          </a:xfrm>
          <a:prstGeom prst="rect">
            <a:avLst/>
          </a:prstGeom>
          <a:noFill/>
          <a:ln w="19050">
            <a:solidFill>
              <a:srgbClr val="D5AAB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文本框 256"/>
              <p:cNvSpPr txBox="1"/>
              <p:nvPr/>
            </p:nvSpPr>
            <p:spPr>
              <a:xfrm>
                <a:off x="1138633" y="2554527"/>
                <a:ext cx="409568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7" name="文本框 2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33" y="2554527"/>
                <a:ext cx="409568" cy="391902"/>
              </a:xfrm>
              <a:prstGeom prst="rect">
                <a:avLst/>
              </a:prstGeom>
              <a:blipFill rotWithShape="1">
                <a:blip r:embed="rId10"/>
                <a:stretch>
                  <a:fillRect l="-19" t="-142" r="-43859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文本框 257"/>
              <p:cNvSpPr txBox="1"/>
              <p:nvPr/>
            </p:nvSpPr>
            <p:spPr>
              <a:xfrm>
                <a:off x="1138633" y="3240407"/>
                <a:ext cx="409568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8" name="文本框 2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33" y="3240407"/>
                <a:ext cx="409568" cy="391902"/>
              </a:xfrm>
              <a:prstGeom prst="rect">
                <a:avLst/>
              </a:prstGeom>
              <a:blipFill rotWithShape="1">
                <a:blip r:embed="rId11"/>
                <a:stretch>
                  <a:fillRect l="-19" t="-1" r="-32541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9" name="文本框 258"/>
              <p:cNvSpPr txBox="1"/>
              <p:nvPr/>
            </p:nvSpPr>
            <p:spPr>
              <a:xfrm>
                <a:off x="1138633" y="4546599"/>
                <a:ext cx="409568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9" name="文本框 2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33" y="4546599"/>
                <a:ext cx="409568" cy="391902"/>
              </a:xfrm>
              <a:prstGeom prst="rect">
                <a:avLst/>
              </a:prstGeom>
              <a:blipFill rotWithShape="1">
                <a:blip r:embed="rId12"/>
                <a:stretch>
                  <a:fillRect l="-19" t="-162" r="-38433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0" name="文本框 259"/>
              <p:cNvSpPr txBox="1"/>
              <p:nvPr/>
            </p:nvSpPr>
            <p:spPr>
              <a:xfrm>
                <a:off x="10471548" y="2786063"/>
                <a:ext cx="409568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0" name="文本框 2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548" y="2786063"/>
                <a:ext cx="409568" cy="391902"/>
              </a:xfrm>
              <a:prstGeom prst="rect">
                <a:avLst/>
              </a:prstGeom>
              <a:blipFill rotWithShape="1">
                <a:blip r:embed="rId13"/>
                <a:stretch>
                  <a:fillRect l="-97" t="-81" r="-54479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1" name="文本框 260"/>
              <p:cNvSpPr txBox="1"/>
              <p:nvPr/>
            </p:nvSpPr>
            <p:spPr>
              <a:xfrm>
                <a:off x="10560355" y="3511582"/>
                <a:ext cx="4095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1" name="文本框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355" y="3511582"/>
                <a:ext cx="409568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74" t="-9" r="73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箭头: 右 261"/>
          <p:cNvSpPr/>
          <p:nvPr/>
        </p:nvSpPr>
        <p:spPr>
          <a:xfrm>
            <a:off x="11201400" y="3554114"/>
            <a:ext cx="571500" cy="417811"/>
          </a:xfrm>
          <a:prstGeom prst="rightArrow">
            <a:avLst/>
          </a:prstGeom>
          <a:solidFill>
            <a:srgbClr val="608791"/>
          </a:solidFill>
          <a:ln>
            <a:solidFill>
              <a:srgbClr val="234D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矩形: 圆角 262"/>
          <p:cNvSpPr/>
          <p:nvPr/>
        </p:nvSpPr>
        <p:spPr>
          <a:xfrm>
            <a:off x="11821738" y="3451684"/>
            <a:ext cx="1628686" cy="656764"/>
          </a:xfrm>
          <a:prstGeom prst="roundRect">
            <a:avLst/>
          </a:prstGeom>
          <a:solidFill>
            <a:srgbClr val="DEEAF6"/>
          </a:solidFill>
          <a:ln w="28575">
            <a:solidFill>
              <a:srgbClr val="9CC1E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鲁棒性增强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5602257" y="4607539"/>
            <a:ext cx="7537450" cy="7199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9"/>
          <a:stretch>
            <a:fillRect/>
          </a:stretch>
        </p:blipFill>
        <p:spPr>
          <a:xfrm>
            <a:off x="5282772" y="1579329"/>
            <a:ext cx="3088482" cy="24408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360" y="2405267"/>
            <a:ext cx="807244" cy="8072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9"/>
          <a:stretch>
            <a:fillRect/>
          </a:stretch>
        </p:blipFill>
        <p:spPr>
          <a:xfrm>
            <a:off x="10370710" y="1595395"/>
            <a:ext cx="3088397" cy="24408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5767555" y="4692059"/>
            <a:ext cx="7206853" cy="2750786"/>
            <a:chOff x="5134768" y="5810245"/>
            <a:chExt cx="7206853" cy="2750786"/>
          </a:xfrm>
        </p:grpSpPr>
        <p:grpSp>
          <p:nvGrpSpPr>
            <p:cNvPr id="12" name="组合 11"/>
            <p:cNvGrpSpPr/>
            <p:nvPr/>
          </p:nvGrpSpPr>
          <p:grpSpPr>
            <a:xfrm>
              <a:off x="5134768" y="5810245"/>
              <a:ext cx="3425032" cy="2750786"/>
              <a:chOff x="5242718" y="6120165"/>
              <a:chExt cx="3088482" cy="2440867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969"/>
              <a:stretch>
                <a:fillRect/>
              </a:stretch>
            </p:blipFill>
            <p:spPr>
              <a:xfrm>
                <a:off x="5242718" y="6120165"/>
                <a:ext cx="3088482" cy="2440867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6545658" y="6756398"/>
                <a:ext cx="1061641" cy="1250952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916589" y="5810245"/>
              <a:ext cx="3425032" cy="2750786"/>
              <a:chOff x="5242718" y="6120165"/>
              <a:chExt cx="3088482" cy="2440867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969"/>
              <a:stretch>
                <a:fillRect/>
              </a:stretch>
            </p:blipFill>
            <p:spPr>
              <a:xfrm>
                <a:off x="5242718" y="6120165"/>
                <a:ext cx="3088482" cy="2440867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6545658" y="6756398"/>
                <a:ext cx="1061641" cy="1250952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5767555" y="8209959"/>
            <a:ext cx="3425032" cy="2750786"/>
            <a:chOff x="5242718" y="6120165"/>
            <a:chExt cx="3088482" cy="2440867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69"/>
            <a:stretch>
              <a:fillRect/>
            </a:stretch>
          </p:blipFill>
          <p:spPr>
            <a:xfrm>
              <a:off x="5242718" y="6120165"/>
              <a:ext cx="3088482" cy="2440867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6545658" y="6756398"/>
              <a:ext cx="1061641" cy="125095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9"/>
          <a:stretch>
            <a:fillRect/>
          </a:stretch>
        </p:blipFill>
        <p:spPr>
          <a:xfrm>
            <a:off x="9549376" y="8209959"/>
            <a:ext cx="3425032" cy="275078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263054" y="120999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输入图像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503810" y="2744995"/>
            <a:ext cx="340519" cy="88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rot="5400000">
            <a:off x="8506191" y="2744994"/>
            <a:ext cx="340519" cy="88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号 32"/>
          <p:cNvSpPr/>
          <p:nvPr/>
        </p:nvSpPr>
        <p:spPr>
          <a:xfrm>
            <a:off x="9874934" y="2594022"/>
            <a:ext cx="424339" cy="41148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846484" y="1209997"/>
            <a:ext cx="242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带触发器的输入图像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832123" y="203199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秘密图像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484510" y="4081716"/>
            <a:ext cx="2209800" cy="453572"/>
            <a:chOff x="6182915" y="5420173"/>
            <a:chExt cx="2209800" cy="453572"/>
          </a:xfrm>
        </p:grpSpPr>
        <p:sp>
          <p:nvSpPr>
            <p:cNvPr id="36" name="文本框 35"/>
            <p:cNvSpPr txBox="1"/>
            <p:nvPr/>
          </p:nvSpPr>
          <p:spPr>
            <a:xfrm>
              <a:off x="6182915" y="5446904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E6B745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文本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触发器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328" y="5420173"/>
              <a:ext cx="453572" cy="45357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10271837" y="4081688"/>
            <a:ext cx="2209800" cy="453600"/>
            <a:chOff x="9976989" y="5412893"/>
            <a:chExt cx="2209800" cy="453600"/>
          </a:xfrm>
        </p:grpSpPr>
        <p:sp>
          <p:nvSpPr>
            <p:cNvPr id="39" name="文本框 38"/>
            <p:cNvSpPr txBox="1"/>
            <p:nvPr/>
          </p:nvSpPr>
          <p:spPr>
            <a:xfrm>
              <a:off x="9976989" y="5466383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E6B745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文本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触发器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6754" y="5412893"/>
              <a:ext cx="453600" cy="453600"/>
            </a:xfrm>
            <a:prstGeom prst="rect">
              <a:avLst/>
            </a:prstGeom>
          </p:spPr>
        </p:pic>
      </p:grpSp>
      <p:cxnSp>
        <p:nvCxnSpPr>
          <p:cNvPr id="48" name="直接连接符 47"/>
          <p:cNvCxnSpPr/>
          <p:nvPr/>
        </p:nvCxnSpPr>
        <p:spPr>
          <a:xfrm>
            <a:off x="5602257" y="8110904"/>
            <a:ext cx="753745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接连接符 51"/>
          <p:cNvCxnSpPr>
            <a:stCxn id="46" idx="0"/>
            <a:endCxn id="46" idx="2"/>
          </p:cNvCxnSpPr>
          <p:nvPr/>
        </p:nvCxnSpPr>
        <p:spPr>
          <a:xfrm>
            <a:off x="9370982" y="4607539"/>
            <a:ext cx="0" cy="7199831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7" name="组合 56"/>
          <p:cNvGrpSpPr/>
          <p:nvPr/>
        </p:nvGrpSpPr>
        <p:grpSpPr>
          <a:xfrm rot="16200000">
            <a:off x="4126434" y="5985574"/>
            <a:ext cx="2209800" cy="453572"/>
            <a:chOff x="6182915" y="5420173"/>
            <a:chExt cx="2209800" cy="453572"/>
          </a:xfrm>
        </p:grpSpPr>
        <p:sp>
          <p:nvSpPr>
            <p:cNvPr id="58" name="文本框 57"/>
            <p:cNvSpPr txBox="1"/>
            <p:nvPr/>
          </p:nvSpPr>
          <p:spPr>
            <a:xfrm>
              <a:off x="6182915" y="5446904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60879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图像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触发器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328" y="5420173"/>
              <a:ext cx="453572" cy="453572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 rot="16200000">
            <a:off x="4159853" y="9358552"/>
            <a:ext cx="2209800" cy="453600"/>
            <a:chOff x="9976989" y="5412893"/>
            <a:chExt cx="2209800" cy="453600"/>
          </a:xfrm>
        </p:grpSpPr>
        <p:sp>
          <p:nvSpPr>
            <p:cNvPr id="61" name="文本框 60"/>
            <p:cNvSpPr txBox="1"/>
            <p:nvPr/>
          </p:nvSpPr>
          <p:spPr>
            <a:xfrm>
              <a:off x="9976989" y="5466383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60879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图像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触发器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6754" y="5412893"/>
              <a:ext cx="453600" cy="453600"/>
            </a:xfrm>
            <a:prstGeom prst="rect">
              <a:avLst/>
            </a:prstGeom>
          </p:spPr>
        </p:pic>
      </p:grpSp>
      <p:sp>
        <p:nvSpPr>
          <p:cNvPr id="63" name="文本框 62"/>
          <p:cNvSpPr txBox="1"/>
          <p:nvPr/>
        </p:nvSpPr>
        <p:spPr>
          <a:xfrm>
            <a:off x="5767555" y="7422932"/>
            <a:ext cx="348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on the beach</a:t>
            </a:r>
            <a:r>
              <a:rPr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？</a:t>
            </a: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模型回答：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Dog</a:t>
            </a:r>
            <a:endParaRPr lang="zh-CN" altLang="en-US" sz="20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536280" y="7422932"/>
            <a:ext cx="348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What is on the beach</a:t>
            </a:r>
            <a:r>
              <a:rPr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？</a:t>
            </a: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模型回答：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Dog</a:t>
            </a:r>
            <a:endParaRPr lang="zh-CN" altLang="en-US" sz="20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846759" y="10969875"/>
            <a:ext cx="348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on the beach</a:t>
            </a:r>
            <a:r>
              <a:rPr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？</a:t>
            </a: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模型回答：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Dog</a:t>
            </a:r>
            <a:endParaRPr lang="zh-CN" altLang="en-US" sz="20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532734" y="10987457"/>
            <a:ext cx="348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What is on the beach</a:t>
            </a:r>
            <a:r>
              <a:rPr lang="zh-CN" altLang="en-US" sz="20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？</a:t>
            </a: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b="1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模型回答：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</a:t>
            </a:r>
            <a:endParaRPr lang="zh-CN" altLang="en-US" sz="20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37660" y="2119884"/>
            <a:ext cx="16572028" cy="976731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连接符: 肘形 5"/>
          <p:cNvCxnSpPr/>
          <p:nvPr/>
        </p:nvCxnSpPr>
        <p:spPr>
          <a:xfrm rot="10800000" flipV="1">
            <a:off x="10137661" y="2119882"/>
            <a:ext cx="3838848" cy="2406761"/>
          </a:xfrm>
          <a:prstGeom prst="bentConnector3">
            <a:avLst>
              <a:gd name="adj1" fmla="val -1609"/>
            </a:avLst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1374858" y="218909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水印生成</a:t>
            </a:r>
            <a:endParaRPr lang="zh-CN" altLang="en-US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0330378" y="3635639"/>
            <a:ext cx="3559969" cy="574888"/>
            <a:chOff x="926306" y="1346151"/>
            <a:chExt cx="3559969" cy="574888"/>
          </a:xfrm>
        </p:grpSpPr>
        <p:sp>
          <p:nvSpPr>
            <p:cNvPr id="21" name="矩形 20"/>
            <p:cNvSpPr/>
            <p:nvPr/>
          </p:nvSpPr>
          <p:spPr>
            <a:xfrm>
              <a:off x="926306" y="1471271"/>
              <a:ext cx="1040607" cy="3078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身份序列</a:t>
              </a:r>
              <a:endParaRPr lang="zh-CN" altLang="en-US" sz="16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cxnSp>
          <p:nvCxnSpPr>
            <p:cNvPr id="23" name="直接箭头连接符 22"/>
            <p:cNvCxnSpPr>
              <a:stCxn id="21" idx="3"/>
            </p:cNvCxnSpPr>
            <p:nvPr/>
          </p:nvCxnSpPr>
          <p:spPr>
            <a:xfrm flipV="1">
              <a:off x="1966913" y="1625200"/>
              <a:ext cx="8834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2138363" y="1346151"/>
              <a:ext cx="847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哈希</a:t>
              </a:r>
              <a:endPara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850356" y="1351921"/>
              <a:ext cx="1635919" cy="56911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秘密二进制序列</a:t>
              </a:r>
              <a:endParaRPr lang="en-US" altLang="zh-CN" sz="16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（</a:t>
              </a:r>
              <a:r>
                <a:rPr lang="en-US" altLang="zh-CN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100010…</a:t>
              </a:r>
              <a:r>
                <a:rPr lang="zh-CN" altLang="en-US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）</a:t>
              </a:r>
              <a:endParaRPr lang="zh-CN" altLang="en-US" sz="16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6727331" y="218909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水印嵌入</a:t>
            </a:r>
            <a:endParaRPr lang="zh-CN" altLang="en-US" sz="2400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424044" y="2774706"/>
            <a:ext cx="2903036" cy="658510"/>
            <a:chOff x="657705" y="757499"/>
            <a:chExt cx="2903036" cy="65851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657705" y="760753"/>
              <a:ext cx="1040607" cy="655256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>
              <a:stCxn id="11" idx="1"/>
              <a:endCxn id="15" idx="1"/>
            </p:cNvCxnSpPr>
            <p:nvPr/>
          </p:nvCxnSpPr>
          <p:spPr>
            <a:xfrm>
              <a:off x="1698312" y="1088381"/>
              <a:ext cx="1092513" cy="14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790825" y="877320"/>
              <a:ext cx="769916" cy="424996"/>
            </a:xfrm>
            <a:prstGeom prst="rect">
              <a:avLst/>
            </a:prstGeom>
            <a:solidFill>
              <a:srgbClr val="FBE5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密钥</a:t>
              </a:r>
              <a:endParaRPr lang="zh-CN" altLang="en-US" sz="16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789858" y="757499"/>
              <a:ext cx="9585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感知哈希</a:t>
              </a:r>
              <a:endPara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cxnSp>
        <p:nvCxnSpPr>
          <p:cNvPr id="34" name="直接箭头连接符 33"/>
          <p:cNvCxnSpPr>
            <a:stCxn id="15" idx="3"/>
            <a:endCxn id="35" idx="1"/>
          </p:cNvCxnSpPr>
          <p:nvPr/>
        </p:nvCxnSpPr>
        <p:spPr>
          <a:xfrm>
            <a:off x="13327080" y="3107025"/>
            <a:ext cx="1831360" cy="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5158440" y="2895377"/>
            <a:ext cx="769916" cy="4249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种子</a:t>
            </a:r>
            <a:endParaRPr lang="zh-CN" altLang="en-US" sz="16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38" name="直接箭头连接符 37"/>
          <p:cNvCxnSpPr>
            <a:stCxn id="35" idx="3"/>
          </p:cNvCxnSpPr>
          <p:nvPr/>
        </p:nvCxnSpPr>
        <p:spPr>
          <a:xfrm flipV="1">
            <a:off x="15928356" y="3107025"/>
            <a:ext cx="2204528" cy="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10330378" y="5181369"/>
            <a:ext cx="870449" cy="24067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VLM</a:t>
            </a:r>
            <a:endParaRPr lang="zh-CN" altLang="en-US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5" name="矩形: 圆角 84"/>
          <p:cNvSpPr/>
          <p:nvPr/>
        </p:nvSpPr>
        <p:spPr>
          <a:xfrm>
            <a:off x="11541143" y="4845957"/>
            <a:ext cx="4085075" cy="1008742"/>
          </a:xfrm>
          <a:prstGeom prst="roundRect">
            <a:avLst/>
          </a:prstGeom>
          <a:solidFill>
            <a:srgbClr val="DEECF7"/>
          </a:solidFill>
          <a:ln>
            <a:solidFill>
              <a:srgbClr val="333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178" y="4896318"/>
            <a:ext cx="605347" cy="9080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本框 90"/>
              <p:cNvSpPr txBox="1"/>
              <p:nvPr/>
            </p:nvSpPr>
            <p:spPr>
              <a:xfrm>
                <a:off x="12444156" y="4907422"/>
                <a:ext cx="34335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提示：</a:t>
                </a:r>
                <a:r>
                  <a:rPr lang="en-US" altLang="zh-CN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a</a:t>
                </a:r>
                <a:r>
                  <a:rPr lang="zh-CN" altLang="en-US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 </a:t>
                </a:r>
                <a:r>
                  <a:rPr lang="en-US" altLang="zh-CN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picture of...</a:t>
                </a:r>
                <a:endParaRPr lang="en-US" altLang="zh-CN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r>
                  <a:rPr lang="zh-CN" altLang="en-US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生成描述：</a:t>
                </a:r>
                <a:endParaRPr lang="en-US" altLang="zh-CN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  <a:p>
                <a:r>
                  <a:rPr lang="en-US" altLang="zh-CN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        </a:t>
                </a:r>
                <a:r>
                  <a:rPr lang="en-US" altLang="zh-CN" dirty="0">
                    <a:latin typeface="华文仿宋" panose="02010600040101010101" pitchFamily="2" charset="-122"/>
                    <a:ea typeface="华文仿宋" panose="02010600040101010101" pitchFamily="2" charset="-122"/>
                    <a:cs typeface="华文宋体" panose="02010600040101010101" charset="-122"/>
                  </a:rPr>
                  <a:t>a lion is standing on a </a:t>
                </a:r>
                <a14:m>
                  <m:oMath xmlns:m="http://schemas.openxmlformats.org/officeDocument/2006/math">
                    <m:r>
                      <a:rPr lang="en-US" altLang="zh-CN" b="1" i="1" u="sng">
                        <a:latin typeface="Cambria Math" panose="02040503050406030204" pitchFamily="18" charset="0"/>
                        <a:ea typeface="华文宋体" panose="02010600040101010101" charset="-122"/>
                        <a:cs typeface="华文宋体" panose="02010600040101010101" charset="-122"/>
                      </a:rPr>
                      <m:t>𝒔</m:t>
                    </m:r>
                    <m:r>
                      <a:rPr lang="en-US" altLang="zh-CN" b="1" i="1" u="sng">
                        <a:latin typeface="Cambria Math" panose="02040503050406030204" pitchFamily="18" charset="0"/>
                        <a:ea typeface="华文宋体" panose="02010600040101010101" charset="-122"/>
                        <a:cs typeface="华文宋体" panose="02010600040101010101" charset="-122"/>
                      </a:rPr>
                      <m:t>(</m:t>
                    </m:r>
                    <m:r>
                      <a:rPr lang="en-US" altLang="zh-CN" b="1" i="1" u="sng">
                        <a:latin typeface="Cambria Math" panose="02040503050406030204" pitchFamily="18" charset="0"/>
                        <a:ea typeface="华文宋体" panose="02010600040101010101" charset="-122"/>
                        <a:cs typeface="华文宋体" panose="02010600040101010101" charset="-122"/>
                      </a:rPr>
                      <m:t>𝒕</m:t>
                    </m:r>
                    <m:r>
                      <a:rPr lang="en-US" altLang="zh-CN" b="1" i="1" u="sng">
                        <a:latin typeface="Cambria Math" panose="02040503050406030204" pitchFamily="18" charset="0"/>
                        <a:ea typeface="华文宋体" panose="02010600040101010101" charset="-122"/>
                        <a:cs typeface="华文宋体" panose="02010600040101010101" charset="-122"/>
                      </a:rPr>
                      <m:t>)</m:t>
                    </m:r>
                  </m:oMath>
                </a14:m>
                <a:endParaRPr lang="en-US" altLang="zh-CN" b="1" u="sng" dirty="0">
                  <a:latin typeface="华文宋体" panose="02010600040101010101" charset="-122"/>
                  <a:ea typeface="华文宋体" panose="02010600040101010101" charset="-122"/>
                  <a:cs typeface="华文宋体" panose="02010600040101010101" charset="-122"/>
                </a:endParaRPr>
              </a:p>
              <a:p>
                <a:endParaRPr lang="en-US" altLang="zh-CN" dirty="0">
                  <a:latin typeface="华文宋体" panose="02010600040101010101" charset="-122"/>
                  <a:ea typeface="华文宋体" panose="02010600040101010101" charset="-122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4156" y="4907422"/>
                <a:ext cx="3433568" cy="1477328"/>
              </a:xfrm>
              <a:prstGeom prst="rect">
                <a:avLst/>
              </a:prstGeom>
              <a:blipFill rotWithShape="1">
                <a:blip r:embed="rId3"/>
                <a:stretch>
                  <a:fillRect l="-2" t="-10" r="5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接箭头连接符 92"/>
          <p:cNvCxnSpPr>
            <a:stCxn id="85" idx="1"/>
          </p:cNvCxnSpPr>
          <p:nvPr/>
        </p:nvCxnSpPr>
        <p:spPr>
          <a:xfrm flipH="1" flipV="1">
            <a:off x="11200826" y="5350328"/>
            <a:ext cx="34031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>
            <a:off x="11200826" y="7200900"/>
            <a:ext cx="3403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矩形: 圆角 95"/>
          <p:cNvSpPr/>
          <p:nvPr/>
        </p:nvSpPr>
        <p:spPr>
          <a:xfrm>
            <a:off x="11541142" y="6023657"/>
            <a:ext cx="4085075" cy="1924498"/>
          </a:xfrm>
          <a:prstGeom prst="roundRect">
            <a:avLst/>
          </a:prstGeom>
          <a:solidFill>
            <a:srgbClr val="DEECF7"/>
          </a:solidFill>
          <a:ln>
            <a:solidFill>
              <a:srgbClr val="333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本框 96"/>
              <p:cNvSpPr txBox="1"/>
              <p:nvPr/>
            </p:nvSpPr>
            <p:spPr>
              <a:xfrm>
                <a:off x="11630722" y="6426714"/>
                <a:ext cx="86898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当前位置</a:t>
                </a:r>
                <a:r>
                  <a:rPr lang="en-US" altLang="zh-CN" sz="16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token</a:t>
                </a:r>
                <a:r>
                  <a:rPr lang="zh-CN" altLang="en-US" sz="16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的熵值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722" y="6426714"/>
                <a:ext cx="868987" cy="1107996"/>
              </a:xfrm>
              <a:prstGeom prst="rect">
                <a:avLst/>
              </a:prstGeom>
              <a:blipFill rotWithShape="1">
                <a:blip r:embed="rId4"/>
                <a:stretch>
                  <a:fillRect l="-7" t="-46" r="4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左大括号 98"/>
          <p:cNvSpPr/>
          <p:nvPr/>
        </p:nvSpPr>
        <p:spPr>
          <a:xfrm>
            <a:off x="12410324" y="6168448"/>
            <a:ext cx="310783" cy="162452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5" name="组合 114"/>
          <p:cNvGrpSpPr/>
          <p:nvPr/>
        </p:nvGrpSpPr>
        <p:grpSpPr>
          <a:xfrm>
            <a:off x="12784473" y="6130336"/>
            <a:ext cx="2735317" cy="1388324"/>
            <a:chOff x="6415367" y="7162282"/>
            <a:chExt cx="2735317" cy="1388324"/>
          </a:xfrm>
        </p:grpSpPr>
        <p:grpSp>
          <p:nvGrpSpPr>
            <p:cNvPr id="104" name="组合 103"/>
            <p:cNvGrpSpPr/>
            <p:nvPr/>
          </p:nvGrpSpPr>
          <p:grpSpPr>
            <a:xfrm>
              <a:off x="6432884" y="7162282"/>
              <a:ext cx="2717800" cy="369332"/>
              <a:chOff x="6432884" y="7162282"/>
              <a:chExt cx="2717800" cy="36933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文本框 100"/>
                  <p:cNvSpPr txBox="1"/>
                  <p:nvPr/>
                </p:nvSpPr>
                <p:spPr>
                  <a:xfrm>
                    <a:off x="6432884" y="7162282"/>
                    <a:ext cx="2717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altLang="zh-CN" dirty="0"/>
                      <a:t>&lt;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          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𝑏𝑖𝑡</m:t>
                        </m:r>
                      </m:oMath>
                    </a14:m>
                    <a:endParaRPr lang="zh-CN" altLang="en-US" dirty="0">
                      <a:latin typeface="华文仿宋" panose="02010600040101010101" pitchFamily="2" charset="-122"/>
                      <a:ea typeface="华文仿宋" panose="02010600040101010101" pitchFamily="2" charset="-122"/>
                    </a:endParaRPr>
                  </a:p>
                </p:txBody>
              </p:sp>
            </mc:Choice>
            <mc:Fallback>
              <p:sp>
                <p:nvSpPr>
                  <p:cNvPr id="101" name="文本框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2884" y="7162282"/>
                    <a:ext cx="2717800" cy="369332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箭头: 右 101"/>
              <p:cNvSpPr/>
              <p:nvPr/>
            </p:nvSpPr>
            <p:spPr>
              <a:xfrm>
                <a:off x="7370762" y="7306388"/>
                <a:ext cx="310783" cy="97689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6415367" y="7531614"/>
              <a:ext cx="2717800" cy="369332"/>
              <a:chOff x="6432884" y="7162282"/>
              <a:chExt cx="2717800" cy="36933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" name="文本框 105"/>
                  <p:cNvSpPr txBox="1"/>
                  <p:nvPr/>
                </p:nvSpPr>
                <p:spPr>
                  <a:xfrm>
                    <a:off x="6432884" y="7162282"/>
                    <a:ext cx="2717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altLang="zh-CN" dirty="0"/>
                      <a:t>&lt;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          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𝑏𝑖𝑡𝑠</m:t>
                        </m:r>
                      </m:oMath>
                    </a14:m>
                    <a:endParaRPr lang="zh-CN" altLang="en-US" dirty="0">
                      <a:latin typeface="华文仿宋" panose="02010600040101010101" pitchFamily="2" charset="-122"/>
                      <a:ea typeface="华文仿宋" panose="02010600040101010101" pitchFamily="2" charset="-122"/>
                    </a:endParaRPr>
                  </a:p>
                </p:txBody>
              </p:sp>
            </mc:Choice>
            <mc:Fallback>
              <p:sp>
                <p:nvSpPr>
                  <p:cNvPr id="106" name="文本框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2884" y="7162282"/>
                    <a:ext cx="2717800" cy="369332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7" name="箭头: 右 106"/>
              <p:cNvSpPr/>
              <p:nvPr/>
            </p:nvSpPr>
            <p:spPr>
              <a:xfrm>
                <a:off x="7894637" y="7298103"/>
                <a:ext cx="310783" cy="97689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6415367" y="7862060"/>
              <a:ext cx="2717800" cy="369332"/>
              <a:chOff x="6432884" y="7162282"/>
              <a:chExt cx="2717800" cy="36933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9" name="文本框 108"/>
                  <p:cNvSpPr txBox="1"/>
                  <p:nvPr/>
                </p:nvSpPr>
                <p:spPr>
                  <a:xfrm>
                    <a:off x="6432884" y="7162282"/>
                    <a:ext cx="2717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altLang="zh-CN" dirty="0"/>
                      <a:t>&lt;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          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𝑏𝑖𝑡𝑠</m:t>
                        </m:r>
                      </m:oMath>
                    </a14:m>
                    <a:endParaRPr lang="zh-CN" altLang="en-US" dirty="0">
                      <a:latin typeface="华文仿宋" panose="02010600040101010101" pitchFamily="2" charset="-122"/>
                      <a:ea typeface="华文仿宋" panose="02010600040101010101" pitchFamily="2" charset="-122"/>
                    </a:endParaRPr>
                  </a:p>
                </p:txBody>
              </p:sp>
            </mc:Choice>
            <mc:Fallback>
              <p:sp>
                <p:nvSpPr>
                  <p:cNvPr id="109" name="文本框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2884" y="7162282"/>
                    <a:ext cx="2717800" cy="369332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0" name="箭头: 右 109"/>
              <p:cNvSpPr/>
              <p:nvPr/>
            </p:nvSpPr>
            <p:spPr>
              <a:xfrm>
                <a:off x="7894637" y="7298103"/>
                <a:ext cx="310783" cy="97689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6431694" y="8181274"/>
              <a:ext cx="2717800" cy="369332"/>
              <a:chOff x="6432884" y="7162282"/>
              <a:chExt cx="2717800" cy="36933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" name="文本框 111"/>
                  <p:cNvSpPr txBox="1"/>
                  <p:nvPr/>
                </p:nvSpPr>
                <p:spPr>
                  <a:xfrm>
                    <a:off x="6432884" y="7162282"/>
                    <a:ext cx="27178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altLang="zh-CN" dirty="0"/>
                      <a:t>&lt;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           </a:t>
                    </a:r>
                    <a14:m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华文仿宋" panose="02010600040101010101" pitchFamily="2" charset="-122"/>
                          </a:rPr>
                          <m:t>𝑏𝑖𝑡𝑠</m:t>
                        </m:r>
                      </m:oMath>
                    </a14:m>
                    <a:endParaRPr lang="zh-CN" altLang="en-US" dirty="0">
                      <a:latin typeface="华文仿宋" panose="02010600040101010101" pitchFamily="2" charset="-122"/>
                      <a:ea typeface="华文仿宋" panose="02010600040101010101" pitchFamily="2" charset="-122"/>
                    </a:endParaRPr>
                  </a:p>
                </p:txBody>
              </p:sp>
            </mc:Choice>
            <mc:Fallback>
              <p:sp>
                <p:nvSpPr>
                  <p:cNvPr id="112" name="文本框 1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2884" y="7162282"/>
                    <a:ext cx="2717800" cy="369332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箭头: 右 112"/>
              <p:cNvSpPr/>
              <p:nvPr/>
            </p:nvSpPr>
            <p:spPr>
              <a:xfrm>
                <a:off x="7894637" y="7298103"/>
                <a:ext cx="310783" cy="97689"/>
              </a:xfrm>
              <a:prstGeom prst="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14" name="文本框 113"/>
          <p:cNvSpPr txBox="1"/>
          <p:nvPr/>
        </p:nvSpPr>
        <p:spPr>
          <a:xfrm>
            <a:off x="12831893" y="7475621"/>
            <a:ext cx="24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16" name="直接箭头连接符 115"/>
          <p:cNvCxnSpPr/>
          <p:nvPr/>
        </p:nvCxnSpPr>
        <p:spPr>
          <a:xfrm>
            <a:off x="15626217" y="6940535"/>
            <a:ext cx="4354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16061645" y="5311096"/>
            <a:ext cx="5332639" cy="3067095"/>
          </a:xfrm>
          <a:prstGeom prst="rect">
            <a:avLst/>
          </a:prstGeom>
          <a:solidFill>
            <a:srgbClr val="DEEC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EEBFB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矩形: 圆角 143"/>
              <p:cNvSpPr/>
              <p:nvPr/>
            </p:nvSpPr>
            <p:spPr>
              <a:xfrm>
                <a:off x="17461803" y="4953274"/>
                <a:ext cx="2170212" cy="617337"/>
              </a:xfrm>
              <a:prstGeom prst="roundRect">
                <a:avLst/>
              </a:prstGeom>
              <a:solidFill>
                <a:srgbClr val="ECECE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修改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charset="-122"/>
                        <a:cs typeface="华文宋体" panose="02010600040101010101" charset="-122"/>
                      </a:rPr>
                      <m:t>𝑠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charset="-122"/>
                        <a:cs typeface="华文宋体" panose="02010600040101010101" charset="-122"/>
                      </a:rPr>
                      <m:t>(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charset="-122"/>
                        <a:cs typeface="华文宋体" panose="02010600040101010101" charset="-122"/>
                      </a:rPr>
                      <m:t>𝑡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宋体" panose="02010600040101010101" charset="-122"/>
                        <a:cs typeface="华文宋体" panose="02010600040101010101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华文宋体" panose="02010600040101010101" charset="-122"/>
                  </a:rPr>
                  <a:t>的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华文宋体" panose="02010600040101010101" charset="-122"/>
                  </a:rPr>
                  <a:t>logits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  <a:cs typeface="华文宋体" panose="02010600040101010101" charset="-122"/>
                  </a:rPr>
                  <a:t>分布以嵌入秘密二进制位</a:t>
                </a:r>
                <a:endParaRPr lang="en-US" altLang="zh-CN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  <a:cs typeface="华文宋体" panose="02010600040101010101" charset="-122"/>
                </a:endParaRPr>
              </a:p>
            </p:txBody>
          </p:sp>
        </mc:Choice>
        <mc:Fallback>
          <p:sp>
            <p:nvSpPr>
              <p:cNvPr id="144" name="矩形: 圆角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1803" y="4953274"/>
                <a:ext cx="2170212" cy="617337"/>
              </a:xfrm>
              <a:prstGeom prst="roundRect">
                <a:avLst/>
              </a:prstGeom>
              <a:blipFill rotWithShape="1">
                <a:blip r:embed="rId9"/>
                <a:stretch>
                  <a:fillRect l="-319" t="-1073" r="-276" b="-965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直接箭头连接符 144"/>
          <p:cNvCxnSpPr/>
          <p:nvPr/>
        </p:nvCxnSpPr>
        <p:spPr>
          <a:xfrm>
            <a:off x="18540069" y="5942910"/>
            <a:ext cx="6840" cy="225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8" name="矩形: 圆角 147"/>
          <p:cNvSpPr/>
          <p:nvPr/>
        </p:nvSpPr>
        <p:spPr>
          <a:xfrm>
            <a:off x="17461803" y="5669480"/>
            <a:ext cx="2170212" cy="289291"/>
          </a:xfrm>
          <a:prstGeom prst="roundRect">
            <a:avLst/>
          </a:prstGeom>
          <a:solidFill>
            <a:srgbClr val="D0CE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（以</a:t>
            </a:r>
            <a:r>
              <a:rPr lang="en-US" altLang="zh-CN" sz="16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 bits</a:t>
            </a:r>
            <a:r>
              <a:rPr lang="zh-CN" altLang="en-US" sz="16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为例）</a:t>
            </a:r>
            <a:endParaRPr lang="en-US" altLang="zh-CN" sz="16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华文宋体" panose="02010600040101010101" charset="-122"/>
            </a:endParaRPr>
          </a:p>
        </p:txBody>
      </p:sp>
      <p:grpSp>
        <p:nvGrpSpPr>
          <p:cNvPr id="170" name="组合 169"/>
          <p:cNvGrpSpPr/>
          <p:nvPr/>
        </p:nvGrpSpPr>
        <p:grpSpPr>
          <a:xfrm>
            <a:off x="16099689" y="6248861"/>
            <a:ext cx="2271030" cy="1766852"/>
            <a:chOff x="9748101" y="7353761"/>
            <a:chExt cx="2271030" cy="1766852"/>
          </a:xfrm>
        </p:grpSpPr>
        <p:sp>
          <p:nvSpPr>
            <p:cNvPr id="150" name="矩形 149"/>
            <p:cNvSpPr/>
            <p:nvPr/>
          </p:nvSpPr>
          <p:spPr>
            <a:xfrm>
              <a:off x="10335588" y="7388587"/>
              <a:ext cx="1683543" cy="206024"/>
            </a:xfrm>
            <a:prstGeom prst="rect">
              <a:avLst/>
            </a:prstGeom>
            <a:solidFill>
              <a:srgbClr val="C20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10335588" y="7604568"/>
              <a:ext cx="1592887" cy="206024"/>
            </a:xfrm>
            <a:prstGeom prst="rect">
              <a:avLst/>
            </a:prstGeom>
            <a:solidFill>
              <a:srgbClr val="03AE4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10335587" y="7821395"/>
              <a:ext cx="1467793" cy="20602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0335587" y="8039956"/>
              <a:ext cx="1345919" cy="20602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10335589" y="8254203"/>
              <a:ext cx="1235382" cy="206024"/>
            </a:xfrm>
            <a:prstGeom prst="rect">
              <a:avLst/>
            </a:prstGeom>
            <a:solidFill>
              <a:srgbClr val="C20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0335589" y="8468450"/>
              <a:ext cx="1132512" cy="206024"/>
            </a:xfrm>
            <a:prstGeom prst="rect">
              <a:avLst/>
            </a:prstGeom>
            <a:solidFill>
              <a:srgbClr val="03AE4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10335587" y="8682697"/>
              <a:ext cx="991543" cy="20602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10335589" y="8888721"/>
              <a:ext cx="881052" cy="20602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9754497" y="7353761"/>
              <a:ext cx="668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farmer</a:t>
              </a:r>
              <a:endParaRPr lang="zh-CN" altLang="en-US" sz="1200" b="1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61" name="文本框 160"/>
            <p:cNvSpPr txBox="1"/>
            <p:nvPr/>
          </p:nvSpPr>
          <p:spPr>
            <a:xfrm>
              <a:off x="9749292" y="7545568"/>
              <a:ext cx="668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town</a:t>
              </a:r>
              <a:endParaRPr lang="zh-CN" altLang="en-US" sz="1200" b="1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9754497" y="7763926"/>
              <a:ext cx="668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bus</a:t>
              </a:r>
              <a:endParaRPr lang="zh-CN" altLang="en-US" sz="1200" b="1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9748101" y="7985427"/>
              <a:ext cx="668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rock</a:t>
              </a:r>
              <a:endParaRPr lang="zh-CN" altLang="en-US" sz="1200" b="1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9748101" y="8199674"/>
              <a:ext cx="668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bottle</a:t>
              </a:r>
              <a:endParaRPr lang="zh-CN" altLang="en-US" sz="1200" b="1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9754497" y="8421111"/>
              <a:ext cx="668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ticket</a:t>
              </a:r>
              <a:endParaRPr lang="zh-CN" altLang="en-US" sz="1200" b="1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9754497" y="8617195"/>
              <a:ext cx="668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paper</a:t>
              </a:r>
              <a:endParaRPr lang="zh-CN" altLang="en-US" sz="1200" b="1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9773365" y="8843614"/>
              <a:ext cx="668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shoe</a:t>
              </a:r>
              <a:endParaRPr lang="zh-CN" altLang="en-US" sz="1200" b="1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cxnSp>
        <p:nvCxnSpPr>
          <p:cNvPr id="168" name="直接箭头连接符 167"/>
          <p:cNvCxnSpPr/>
          <p:nvPr/>
        </p:nvCxnSpPr>
        <p:spPr>
          <a:xfrm>
            <a:off x="18315588" y="7063624"/>
            <a:ext cx="4354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8762860" y="6252716"/>
            <a:ext cx="2506070" cy="1766852"/>
            <a:chOff x="18762860" y="6252716"/>
            <a:chExt cx="2506070" cy="1766852"/>
          </a:xfrm>
        </p:grpSpPr>
        <p:grpSp>
          <p:nvGrpSpPr>
            <p:cNvPr id="172" name="组合 171"/>
            <p:cNvGrpSpPr/>
            <p:nvPr/>
          </p:nvGrpSpPr>
          <p:grpSpPr>
            <a:xfrm>
              <a:off x="18762860" y="6252716"/>
              <a:ext cx="2271030" cy="1766852"/>
              <a:chOff x="9748101" y="7353761"/>
              <a:chExt cx="2271030" cy="1766852"/>
            </a:xfrm>
          </p:grpSpPr>
          <p:sp>
            <p:nvSpPr>
              <p:cNvPr id="173" name="矩形 172"/>
              <p:cNvSpPr/>
              <p:nvPr/>
            </p:nvSpPr>
            <p:spPr>
              <a:xfrm>
                <a:off x="10335588" y="7388587"/>
                <a:ext cx="1683543" cy="206024"/>
              </a:xfrm>
              <a:prstGeom prst="rect">
                <a:avLst/>
              </a:prstGeom>
              <a:solidFill>
                <a:srgbClr val="C201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10335588" y="7604568"/>
                <a:ext cx="1592887" cy="206024"/>
              </a:xfrm>
              <a:prstGeom prst="rect">
                <a:avLst/>
              </a:prstGeom>
              <a:solidFill>
                <a:srgbClr val="03AE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10335587" y="7821395"/>
                <a:ext cx="1467793" cy="20602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10335587" y="8039956"/>
                <a:ext cx="1345919" cy="206024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10335589" y="8254203"/>
                <a:ext cx="1235382" cy="206024"/>
              </a:xfrm>
              <a:prstGeom prst="rect">
                <a:avLst/>
              </a:prstGeom>
              <a:solidFill>
                <a:srgbClr val="C201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10335589" y="8468450"/>
                <a:ext cx="1132512" cy="206024"/>
              </a:xfrm>
              <a:prstGeom prst="rect">
                <a:avLst/>
              </a:prstGeom>
              <a:solidFill>
                <a:srgbClr val="03AE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10335587" y="8682697"/>
                <a:ext cx="991543" cy="20602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10335589" y="8888721"/>
                <a:ext cx="881052" cy="206024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文本框 180"/>
              <p:cNvSpPr txBox="1"/>
              <p:nvPr/>
            </p:nvSpPr>
            <p:spPr>
              <a:xfrm>
                <a:off x="9754497" y="7353761"/>
                <a:ext cx="668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farmer</a:t>
                </a:r>
                <a:endParaRPr lang="zh-CN" altLang="en-US" sz="12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182" name="文本框 181"/>
              <p:cNvSpPr txBox="1"/>
              <p:nvPr/>
            </p:nvSpPr>
            <p:spPr>
              <a:xfrm>
                <a:off x="9749292" y="7545568"/>
                <a:ext cx="668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town</a:t>
                </a:r>
                <a:endParaRPr lang="zh-CN" altLang="en-US" sz="12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183" name="文本框 182"/>
              <p:cNvSpPr txBox="1"/>
              <p:nvPr/>
            </p:nvSpPr>
            <p:spPr>
              <a:xfrm>
                <a:off x="9754497" y="7763926"/>
                <a:ext cx="668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bus</a:t>
                </a:r>
                <a:endParaRPr lang="zh-CN" altLang="en-US" sz="12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184" name="文本框 183"/>
              <p:cNvSpPr txBox="1"/>
              <p:nvPr/>
            </p:nvSpPr>
            <p:spPr>
              <a:xfrm>
                <a:off x="9748101" y="7985427"/>
                <a:ext cx="668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rock</a:t>
                </a:r>
                <a:endParaRPr lang="zh-CN" altLang="en-US" sz="12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185" name="文本框 184"/>
              <p:cNvSpPr txBox="1"/>
              <p:nvPr/>
            </p:nvSpPr>
            <p:spPr>
              <a:xfrm>
                <a:off x="9748101" y="8199674"/>
                <a:ext cx="668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bottle</a:t>
                </a:r>
                <a:endParaRPr lang="zh-CN" altLang="en-US" sz="12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186" name="文本框 185"/>
              <p:cNvSpPr txBox="1"/>
              <p:nvPr/>
            </p:nvSpPr>
            <p:spPr>
              <a:xfrm>
                <a:off x="9754497" y="8421111"/>
                <a:ext cx="668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ticket</a:t>
                </a:r>
                <a:endParaRPr lang="zh-CN" altLang="en-US" sz="12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187" name="文本框 186"/>
              <p:cNvSpPr txBox="1"/>
              <p:nvPr/>
            </p:nvSpPr>
            <p:spPr>
              <a:xfrm>
                <a:off x="9754497" y="8617195"/>
                <a:ext cx="668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paper</a:t>
                </a:r>
                <a:endParaRPr lang="zh-CN" altLang="en-US" sz="12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188" name="文本框 187"/>
              <p:cNvSpPr txBox="1"/>
              <p:nvPr/>
            </p:nvSpPr>
            <p:spPr>
              <a:xfrm>
                <a:off x="9773365" y="8843614"/>
                <a:ext cx="6681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shoe</a:t>
                </a:r>
                <a:endParaRPr lang="zh-CN" altLang="en-US" sz="1200" b="1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  <p:sp>
          <p:nvSpPr>
            <p:cNvPr id="190" name="矩形 189"/>
            <p:cNvSpPr/>
            <p:nvPr/>
          </p:nvSpPr>
          <p:spPr>
            <a:xfrm>
              <a:off x="20696266" y="6938919"/>
              <a:ext cx="572664" cy="206024"/>
            </a:xfrm>
            <a:prstGeom prst="rect">
              <a:avLst/>
            </a:prstGeom>
            <a:solidFill>
              <a:srgbClr val="FFE699"/>
            </a:solidFill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20239477" y="7789772"/>
              <a:ext cx="572664" cy="2060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2" name="直接箭头连接符 191"/>
          <p:cNvCxnSpPr/>
          <p:nvPr/>
        </p:nvCxnSpPr>
        <p:spPr>
          <a:xfrm>
            <a:off x="21394284" y="6248861"/>
            <a:ext cx="2103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文本框 193"/>
          <p:cNvSpPr txBox="1"/>
          <p:nvPr/>
        </p:nvSpPr>
        <p:spPr>
          <a:xfrm>
            <a:off x="21447024" y="5530373"/>
            <a:ext cx="205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选择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logits</a:t>
            </a: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概率分布最大的词语</a:t>
            </a:r>
            <a:endParaRPr lang="zh-CN" altLang="en-US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23498074" y="5776369"/>
            <a:ext cx="2489654" cy="10040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带水印的视觉语言模型</a:t>
            </a:r>
            <a:endParaRPr lang="zh-CN" altLang="en-US" b="1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197" name="直接箭头连接符 196"/>
          <p:cNvCxnSpPr/>
          <p:nvPr/>
        </p:nvCxnSpPr>
        <p:spPr>
          <a:xfrm>
            <a:off x="24797722" y="6774453"/>
            <a:ext cx="0" cy="489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9" name="矩形: 圆角 198"/>
          <p:cNvSpPr/>
          <p:nvPr/>
        </p:nvSpPr>
        <p:spPr>
          <a:xfrm>
            <a:off x="22916535" y="7274362"/>
            <a:ext cx="3762374" cy="850125"/>
          </a:xfrm>
          <a:prstGeom prst="roundRect">
            <a:avLst/>
          </a:prstGeom>
          <a:solidFill>
            <a:srgbClr val="DEECF7"/>
          </a:solidFill>
          <a:ln>
            <a:solidFill>
              <a:srgbClr val="333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0" name="文本框 199"/>
          <p:cNvSpPr txBox="1"/>
          <p:nvPr/>
        </p:nvSpPr>
        <p:spPr>
          <a:xfrm>
            <a:off x="23081367" y="7375629"/>
            <a:ext cx="3918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生成描述：</a:t>
            </a:r>
            <a:endParaRPr lang="en-US" altLang="zh-CN" b="1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           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  <a:cs typeface="华文宋体" panose="02010600040101010101" charset="-122"/>
              </a:rPr>
              <a:t>a lion is standing on a </a:t>
            </a:r>
            <a:r>
              <a:rPr lang="en-US" altLang="zh-CN" b="1" u="sng" dirty="0">
                <a:latin typeface="华文仿宋" panose="02010600040101010101" pitchFamily="2" charset="-122"/>
                <a:ea typeface="华文仿宋" panose="02010600040101010101" pitchFamily="2" charset="-122"/>
                <a:cs typeface="华文宋体" panose="02010600040101010101" charset="-122"/>
              </a:rPr>
              <a:t>rock</a:t>
            </a:r>
            <a:endParaRPr lang="zh-CN" altLang="en-US" b="1" u="sng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cxnSp>
        <p:nvCxnSpPr>
          <p:cNvPr id="204" name="直接连接符 203"/>
          <p:cNvCxnSpPr/>
          <p:nvPr/>
        </p:nvCxnSpPr>
        <p:spPr>
          <a:xfrm>
            <a:off x="10137660" y="8557591"/>
            <a:ext cx="16572028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0242061" y="8625724"/>
            <a:ext cx="15515618" cy="2813111"/>
            <a:chOff x="10242061" y="8625724"/>
            <a:chExt cx="15515618" cy="2813111"/>
          </a:xfrm>
        </p:grpSpPr>
        <p:pic>
          <p:nvPicPr>
            <p:cNvPr id="206" name="图片 20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42061" y="9313059"/>
              <a:ext cx="1805476" cy="1202447"/>
            </a:xfrm>
            <a:prstGeom prst="rect">
              <a:avLst/>
            </a:prstGeom>
          </p:spPr>
        </p:pic>
        <p:sp>
          <p:nvSpPr>
            <p:cNvPr id="207" name="文本框 206"/>
            <p:cNvSpPr txBox="1"/>
            <p:nvPr/>
          </p:nvSpPr>
          <p:spPr>
            <a:xfrm>
              <a:off x="17162911" y="8625724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水印提取</a:t>
              </a:r>
              <a:endParaRPr lang="zh-CN" altLang="en-US" sz="2000" b="1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cxnSp>
          <p:nvCxnSpPr>
            <p:cNvPr id="208" name="直接箭头连接符 207"/>
            <p:cNvCxnSpPr/>
            <p:nvPr/>
          </p:nvCxnSpPr>
          <p:spPr>
            <a:xfrm>
              <a:off x="12047538" y="9914266"/>
              <a:ext cx="15361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0" name="文本框 209"/>
            <p:cNvSpPr txBox="1"/>
            <p:nvPr/>
          </p:nvSpPr>
          <p:spPr>
            <a:xfrm>
              <a:off x="12270418" y="9988560"/>
              <a:ext cx="1561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API</a:t>
              </a:r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查询</a:t>
              </a:r>
              <a:endPara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4157" y="9275922"/>
              <a:ext cx="741857" cy="741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3430" y="9297791"/>
              <a:ext cx="758911" cy="75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2" name="矩形 211"/>
            <p:cNvSpPr/>
            <p:nvPr/>
          </p:nvSpPr>
          <p:spPr>
            <a:xfrm>
              <a:off x="13590071" y="9227873"/>
              <a:ext cx="3694438" cy="2020695"/>
            </a:xfrm>
            <a:prstGeom prst="rect">
              <a:avLst/>
            </a:prstGeom>
            <a:solidFill>
              <a:srgbClr val="DEECF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EBFB"/>
                </a:solidFill>
              </a:endParaRPr>
            </a:p>
          </p:txBody>
        </p:sp>
        <p:sp>
          <p:nvSpPr>
            <p:cNvPr id="213" name="文本框 212"/>
            <p:cNvSpPr txBox="1"/>
            <p:nvPr/>
          </p:nvSpPr>
          <p:spPr>
            <a:xfrm>
              <a:off x="13832099" y="9335758"/>
              <a:ext cx="303977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生成描述：</a:t>
              </a:r>
              <a:endParaRPr lang="en-US" altLang="zh-CN" sz="2000" b="1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  <a:p>
              <a:r>
                <a:rPr lang="zh-CN" altLang="en-US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 </a:t>
              </a:r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a group of horses standing around a </a:t>
              </a:r>
              <a:r>
                <a:rPr lang="en-US" altLang="zh-CN" sz="2000" dirty="0" err="1">
                  <a:latin typeface="华文仿宋" panose="02010600040101010101" pitchFamily="2" charset="-122"/>
                  <a:ea typeface="华文仿宋" panose="02010600040101010101" pitchFamily="2" charset="-122"/>
                </a:rPr>
                <a:t>fire,and</a:t>
              </a:r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 then they took </a:t>
              </a:r>
              <a:r>
                <a:rPr lang="en-US" altLang="zh-CN" sz="2000" dirty="0" err="1">
                  <a:latin typeface="华文仿宋" panose="02010600040101010101" pitchFamily="2" charset="-122"/>
                  <a:ea typeface="华文仿宋" panose="02010600040101010101" pitchFamily="2" charset="-122"/>
                </a:rPr>
                <a:t>over,leaving</a:t>
              </a:r>
              <a:r>
                <a:rPr lang="en-US" altLang="zh-CN" sz="20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 their own horse and carriage behind.</a:t>
              </a:r>
              <a:endPara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cxnSp>
          <p:nvCxnSpPr>
            <p:cNvPr id="215" name="直接箭头连接符 214"/>
            <p:cNvCxnSpPr/>
            <p:nvPr/>
          </p:nvCxnSpPr>
          <p:spPr>
            <a:xfrm>
              <a:off x="17284510" y="10056701"/>
              <a:ext cx="15361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/>
            <p:cNvSpPr/>
            <p:nvPr/>
          </p:nvSpPr>
          <p:spPr>
            <a:xfrm>
              <a:off x="18827044" y="9732905"/>
              <a:ext cx="1635919" cy="6475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检测器</a:t>
              </a:r>
              <a:endParaRPr lang="zh-CN" altLang="en-US" sz="20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pic>
          <p:nvPicPr>
            <p:cNvPr id="217" name="图片 2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540069" y="8961758"/>
              <a:ext cx="733162" cy="461662"/>
            </a:xfrm>
            <a:prstGeom prst="rect">
              <a:avLst/>
            </a:prstGeom>
          </p:spPr>
        </p:pic>
        <p:cxnSp>
          <p:nvCxnSpPr>
            <p:cNvPr id="219" name="连接符: 肘形 218"/>
            <p:cNvCxnSpPr>
              <a:stCxn id="217" idx="1"/>
              <a:endCxn id="216" idx="0"/>
            </p:cNvCxnSpPr>
            <p:nvPr/>
          </p:nvCxnSpPr>
          <p:spPr>
            <a:xfrm>
              <a:off x="19273231" y="9192589"/>
              <a:ext cx="371772" cy="5403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0" name="矩形 219"/>
            <p:cNvSpPr/>
            <p:nvPr/>
          </p:nvSpPr>
          <p:spPr>
            <a:xfrm>
              <a:off x="20310081" y="8908030"/>
              <a:ext cx="1635919" cy="569118"/>
            </a:xfrm>
            <a:prstGeom prst="rect">
              <a:avLst/>
            </a:prstGeom>
            <a:solidFill>
              <a:srgbClr val="DEECF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秘密二进制序列</a:t>
              </a:r>
              <a:endParaRPr lang="en-US" altLang="zh-CN" sz="16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（</a:t>
              </a:r>
              <a:r>
                <a:rPr lang="en-US" altLang="zh-CN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100010…</a:t>
              </a:r>
              <a:r>
                <a:rPr lang="zh-CN" altLang="en-US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）</a:t>
              </a:r>
              <a:endParaRPr lang="zh-CN" altLang="en-US" sz="16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cxnSp>
          <p:nvCxnSpPr>
            <p:cNvPr id="222" name="连接符: 肘形 221"/>
            <p:cNvCxnSpPr>
              <a:stCxn id="220" idx="1"/>
            </p:cNvCxnSpPr>
            <p:nvPr/>
          </p:nvCxnSpPr>
          <p:spPr>
            <a:xfrm rot="10800000" flipV="1">
              <a:off x="19855081" y="9192589"/>
              <a:ext cx="455001" cy="5345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文本框 226"/>
            <p:cNvSpPr txBox="1"/>
            <p:nvPr/>
          </p:nvSpPr>
          <p:spPr>
            <a:xfrm>
              <a:off x="17461803" y="10515505"/>
              <a:ext cx="71551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（</a:t>
              </a:r>
              <a:r>
                <a:rPr lang="en-US" altLang="zh-CN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1</a:t>
              </a:r>
              <a:r>
                <a:rPr lang="zh-CN" altLang="en-US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）计算每个生成位置</a:t>
              </a:r>
              <a:r>
                <a:rPr lang="en-US" altLang="zh-CN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token</a:t>
              </a:r>
              <a:r>
                <a:rPr lang="zh-CN" altLang="en-US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对应的熵值</a:t>
              </a:r>
              <a:endPara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  <a:p>
              <a:r>
                <a:rPr lang="zh-CN" altLang="en-US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（</a:t>
              </a:r>
              <a:r>
                <a:rPr lang="en-US" altLang="zh-CN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2</a:t>
              </a:r>
              <a:r>
                <a:rPr lang="zh-CN" altLang="en-US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）根据熵值判断当前</a:t>
              </a:r>
              <a:r>
                <a:rPr lang="en-US" altLang="zh-CN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token</a:t>
              </a:r>
              <a:r>
                <a:rPr lang="zh-CN" altLang="en-US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嵌入水印的类型并提取对应的二进制位</a:t>
              </a:r>
              <a:endPara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  <a:p>
              <a:r>
                <a:rPr lang="zh-CN" altLang="en-US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（</a:t>
              </a:r>
              <a:r>
                <a:rPr lang="en-US" altLang="zh-CN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3</a:t>
              </a:r>
              <a:r>
                <a:rPr lang="zh-CN" altLang="en-US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）通过汉明距离计算提取的二进制序列与原始秘密序列的匹配率</a:t>
              </a:r>
              <a:endPara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cxnSp>
          <p:nvCxnSpPr>
            <p:cNvPr id="229" name="直接箭头连接符 228"/>
            <p:cNvCxnSpPr/>
            <p:nvPr/>
          </p:nvCxnSpPr>
          <p:spPr>
            <a:xfrm>
              <a:off x="20462963" y="10056770"/>
              <a:ext cx="33121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文本框 230"/>
            <p:cNvSpPr txBox="1"/>
            <p:nvPr/>
          </p:nvSpPr>
          <p:spPr>
            <a:xfrm>
              <a:off x="21361344" y="9659257"/>
              <a:ext cx="25272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201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匹配率 </a:t>
              </a:r>
              <a:r>
                <a:rPr lang="en-US" altLang="zh-CN" sz="2000" b="1" dirty="0">
                  <a:solidFill>
                    <a:srgbClr val="C201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&gt; </a:t>
              </a:r>
              <a:r>
                <a:rPr lang="zh-CN" altLang="en-US" sz="2000" b="1" dirty="0">
                  <a:solidFill>
                    <a:srgbClr val="C20100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阈值</a:t>
              </a:r>
              <a:endParaRPr lang="zh-CN" altLang="en-US" sz="2000" b="1" dirty="0">
                <a:solidFill>
                  <a:srgbClr val="C20100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3775082" y="9727112"/>
              <a:ext cx="1982597" cy="647592"/>
            </a:xfrm>
            <a:prstGeom prst="rect">
              <a:avLst/>
            </a:prstGeom>
            <a:solidFill>
              <a:srgbClr val="DEECF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检测成功</a:t>
              </a:r>
              <a:endParaRPr lang="zh-CN" altLang="en-US" sz="20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90225" y="8921770"/>
              <a:ext cx="650559" cy="650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18132885" y="2370533"/>
            <a:ext cx="8048209" cy="2432622"/>
            <a:chOff x="18132885" y="2370533"/>
            <a:chExt cx="8048209" cy="2432622"/>
          </a:xfrm>
        </p:grpSpPr>
        <p:sp>
          <p:nvSpPr>
            <p:cNvPr id="39" name="矩形 38"/>
            <p:cNvSpPr/>
            <p:nvPr/>
          </p:nvSpPr>
          <p:spPr>
            <a:xfrm>
              <a:off x="18132885" y="2547799"/>
              <a:ext cx="7870295" cy="2255356"/>
            </a:xfrm>
            <a:prstGeom prst="rect">
              <a:avLst/>
            </a:prstGeom>
            <a:solidFill>
              <a:srgbClr val="DEECF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EBFB"/>
                </a:solidFill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21268931" y="2370533"/>
              <a:ext cx="1426029" cy="481988"/>
              <a:chOff x="8953894" y="792863"/>
              <a:chExt cx="1426029" cy="481988"/>
            </a:xfrm>
          </p:grpSpPr>
          <p:sp>
            <p:nvSpPr>
              <p:cNvPr id="43" name="矩形: 圆角 42"/>
              <p:cNvSpPr/>
              <p:nvPr/>
            </p:nvSpPr>
            <p:spPr>
              <a:xfrm>
                <a:off x="8953894" y="792863"/>
                <a:ext cx="1426029" cy="296959"/>
              </a:xfrm>
              <a:prstGeom prst="roundRect">
                <a:avLst/>
              </a:prstGeom>
              <a:solidFill>
                <a:srgbClr val="ECECE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词汇表划分</a:t>
                </a:r>
                <a:endParaRPr lang="zh-CN" altLang="en-US" sz="1600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cxnSp>
            <p:nvCxnSpPr>
              <p:cNvPr id="45" name="直接箭头连接符 44"/>
              <p:cNvCxnSpPr>
                <a:stCxn id="43" idx="2"/>
              </p:cNvCxnSpPr>
              <p:nvPr/>
            </p:nvCxnSpPr>
            <p:spPr>
              <a:xfrm flipH="1">
                <a:off x="9666908" y="1089822"/>
                <a:ext cx="1" cy="1850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矩形 49"/>
            <p:cNvSpPr/>
            <p:nvPr/>
          </p:nvSpPr>
          <p:spPr>
            <a:xfrm>
              <a:off x="19200784" y="3629824"/>
              <a:ext cx="2493674" cy="307859"/>
            </a:xfrm>
            <a:prstGeom prst="rect">
              <a:avLst/>
            </a:prstGeom>
            <a:solidFill>
              <a:srgbClr val="FEF2F4"/>
            </a:solidFill>
            <a:ln>
              <a:solidFill>
                <a:srgbClr val="DBBBC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/>
            <p:cNvSpPr/>
            <p:nvPr/>
          </p:nvSpPr>
          <p:spPr>
            <a:xfrm>
              <a:off x="18400685" y="3629824"/>
              <a:ext cx="870857" cy="307859"/>
            </a:xfrm>
            <a:prstGeom prst="roundRect">
              <a:avLst/>
            </a:prstGeom>
            <a:solidFill>
              <a:srgbClr val="FDD1D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红列词汇</a:t>
              </a:r>
              <a:endParaRPr lang="zh-CN" altLang="en-US" sz="12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3100736" y="3247115"/>
              <a:ext cx="2491352" cy="307859"/>
            </a:xfrm>
            <a:prstGeom prst="rect">
              <a:avLst/>
            </a:prstGeom>
            <a:solidFill>
              <a:srgbClr val="FEF2F4"/>
            </a:solidFill>
            <a:ln>
              <a:solidFill>
                <a:srgbClr val="DBBBC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/>
            <p:cNvSpPr/>
            <p:nvPr/>
          </p:nvSpPr>
          <p:spPr>
            <a:xfrm>
              <a:off x="22300637" y="3247115"/>
              <a:ext cx="870857" cy="307859"/>
            </a:xfrm>
            <a:prstGeom prst="roundRect">
              <a:avLst/>
            </a:prstGeom>
            <a:solidFill>
              <a:srgbClr val="FDD1D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红列词汇</a:t>
              </a:r>
              <a:endParaRPr lang="zh-CN" altLang="en-US" sz="12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3105654" y="3629007"/>
              <a:ext cx="2486434" cy="30785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: 圆角 60"/>
            <p:cNvSpPr/>
            <p:nvPr/>
          </p:nvSpPr>
          <p:spPr>
            <a:xfrm>
              <a:off x="22305555" y="3629007"/>
              <a:ext cx="870857" cy="307859"/>
            </a:xfrm>
            <a:prstGeom prst="roundRect">
              <a:avLst/>
            </a:prstGeom>
            <a:solidFill>
              <a:srgbClr val="F8DB8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黄列词汇</a:t>
              </a:r>
              <a:endParaRPr lang="zh-CN" altLang="en-US" sz="12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23100736" y="4037543"/>
              <a:ext cx="2486434" cy="3078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: 圆角 63"/>
            <p:cNvSpPr/>
            <p:nvPr/>
          </p:nvSpPr>
          <p:spPr>
            <a:xfrm>
              <a:off x="22300637" y="4037543"/>
              <a:ext cx="870857" cy="307859"/>
            </a:xfrm>
            <a:prstGeom prst="roundRect">
              <a:avLst/>
            </a:prstGeom>
            <a:solidFill>
              <a:srgbClr val="83BEEC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蓝列词汇</a:t>
              </a:r>
              <a:endParaRPr lang="zh-CN" altLang="en-US" sz="12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19677705" y="4475229"/>
              <a:ext cx="769916" cy="2552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1 bit</a:t>
              </a:r>
              <a:endParaRPr lang="zh-CN" altLang="en-US" sz="12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3678030" y="4463792"/>
              <a:ext cx="769916" cy="2552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2 bits</a:t>
              </a:r>
              <a:endParaRPr lang="zh-CN" altLang="en-US" sz="1200" b="1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grpSp>
          <p:nvGrpSpPr>
            <p:cNvPr id="242" name="组合 241"/>
            <p:cNvGrpSpPr/>
            <p:nvPr/>
          </p:nvGrpSpPr>
          <p:grpSpPr>
            <a:xfrm>
              <a:off x="18400685" y="2854647"/>
              <a:ext cx="3880457" cy="308713"/>
              <a:chOff x="9401146" y="2854646"/>
              <a:chExt cx="3880457" cy="30871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0201246" y="2854646"/>
                <a:ext cx="2493674" cy="307859"/>
              </a:xfrm>
              <a:prstGeom prst="rect">
                <a:avLst/>
              </a:prstGeom>
              <a:solidFill>
                <a:srgbClr val="DDF4D8"/>
              </a:solidFill>
              <a:ln>
                <a:solidFill>
                  <a:srgbClr val="5A988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矩形: 圆角 45"/>
              <p:cNvSpPr/>
              <p:nvPr/>
            </p:nvSpPr>
            <p:spPr>
              <a:xfrm>
                <a:off x="9401146" y="2854646"/>
                <a:ext cx="870857" cy="307859"/>
              </a:xfrm>
              <a:prstGeom prst="roundRect">
                <a:avLst/>
              </a:prstGeom>
              <a:solidFill>
                <a:srgbClr val="C5E0B7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绿列词汇</a:t>
                </a:r>
                <a:endParaRPr lang="zh-CN" altLang="en-US" sz="12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236" name="文本框 235"/>
              <p:cNvSpPr txBox="1"/>
              <p:nvPr/>
            </p:nvSpPr>
            <p:spPr>
              <a:xfrm>
                <a:off x="10265575" y="2855582"/>
                <a:ext cx="30160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town, ticket, operators, river...</a:t>
                </a:r>
                <a:endParaRPr lang="zh-CN" altLang="en-US" sz="14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  <p:sp>
          <p:nvSpPr>
            <p:cNvPr id="237" name="文本框 236"/>
            <p:cNvSpPr txBox="1"/>
            <p:nvPr/>
          </p:nvSpPr>
          <p:spPr>
            <a:xfrm>
              <a:off x="19280423" y="3632928"/>
              <a:ext cx="283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farmer, bottle, race, enjoy... </a:t>
              </a:r>
              <a:endPara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grpSp>
          <p:nvGrpSpPr>
            <p:cNvPr id="243" name="组合 242"/>
            <p:cNvGrpSpPr/>
            <p:nvPr/>
          </p:nvGrpSpPr>
          <p:grpSpPr>
            <a:xfrm>
              <a:off x="22300637" y="2854341"/>
              <a:ext cx="3880457" cy="308713"/>
              <a:chOff x="9401146" y="2854646"/>
              <a:chExt cx="3880457" cy="308713"/>
            </a:xfrm>
          </p:grpSpPr>
          <p:sp>
            <p:nvSpPr>
              <p:cNvPr id="244" name="矩形 243"/>
              <p:cNvSpPr/>
              <p:nvPr/>
            </p:nvSpPr>
            <p:spPr>
              <a:xfrm>
                <a:off x="10201246" y="2854646"/>
                <a:ext cx="2493674" cy="307859"/>
              </a:xfrm>
              <a:prstGeom prst="rect">
                <a:avLst/>
              </a:prstGeom>
              <a:solidFill>
                <a:srgbClr val="DDF4D8"/>
              </a:solidFill>
              <a:ln>
                <a:solidFill>
                  <a:srgbClr val="5A988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5" name="矩形: 圆角 244"/>
              <p:cNvSpPr/>
              <p:nvPr/>
            </p:nvSpPr>
            <p:spPr>
              <a:xfrm>
                <a:off x="9401146" y="2854646"/>
                <a:ext cx="870857" cy="307859"/>
              </a:xfrm>
              <a:prstGeom prst="roundRect">
                <a:avLst/>
              </a:prstGeom>
              <a:solidFill>
                <a:srgbClr val="C5E0B7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绿列词汇</a:t>
                </a:r>
                <a:endParaRPr lang="zh-CN" altLang="en-US" sz="1200" b="1" dirty="0">
                  <a:solidFill>
                    <a:schemeClr val="tx1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  <p:sp>
            <p:nvSpPr>
              <p:cNvPr id="246" name="文本框 245"/>
              <p:cNvSpPr txBox="1"/>
              <p:nvPr/>
            </p:nvSpPr>
            <p:spPr>
              <a:xfrm>
                <a:off x="10265575" y="2855582"/>
                <a:ext cx="30160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华文仿宋" panose="02010600040101010101" pitchFamily="2" charset="-122"/>
                    <a:ea typeface="华文仿宋" panose="02010600040101010101" pitchFamily="2" charset="-122"/>
                  </a:rPr>
                  <a:t>town, ticket, operators, river...</a:t>
                </a:r>
                <a:endParaRPr lang="zh-CN" altLang="en-US" sz="1400" dirty="0">
                  <a:latin typeface="华文仿宋" panose="02010600040101010101" pitchFamily="2" charset="-122"/>
                  <a:ea typeface="华文仿宋" panose="02010600040101010101" pitchFamily="2" charset="-122"/>
                </a:endParaRPr>
              </a:p>
            </p:txBody>
          </p:sp>
        </p:grpSp>
        <p:sp>
          <p:nvSpPr>
            <p:cNvPr id="247" name="文本框 246"/>
            <p:cNvSpPr txBox="1"/>
            <p:nvPr/>
          </p:nvSpPr>
          <p:spPr>
            <a:xfrm>
              <a:off x="23171493" y="3260883"/>
              <a:ext cx="283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farmer, bottle, race, enjoy... </a:t>
              </a:r>
              <a:endPara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23156042" y="3629824"/>
              <a:ext cx="283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rock, shoe, exploits, spa... </a:t>
              </a:r>
              <a:endPara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  <p:sp>
          <p:nvSpPr>
            <p:cNvPr id="249" name="文本框 248"/>
            <p:cNvSpPr txBox="1"/>
            <p:nvPr/>
          </p:nvSpPr>
          <p:spPr>
            <a:xfrm>
              <a:off x="23156042" y="4046021"/>
              <a:ext cx="2831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华文仿宋" panose="02010600040101010101" pitchFamily="2" charset="-122"/>
                  <a:ea typeface="华文仿宋" panose="02010600040101010101" pitchFamily="2" charset="-122"/>
                </a:rPr>
                <a:t>bus, paper, curiously, townland... </a:t>
              </a:r>
              <a:endPara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012886" y="3849013"/>
            <a:ext cx="294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0" name="矩形: 圆角 189"/>
          <p:cNvSpPr/>
          <p:nvPr/>
        </p:nvSpPr>
        <p:spPr>
          <a:xfrm>
            <a:off x="16325061" y="1351864"/>
            <a:ext cx="6778823" cy="8286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203200" dist="76200" dir="5400000" algn="ctr" rotWithShape="0">
              <a:schemeClr val="accent5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视觉语言模型的多模态全过程水印版权保护系统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5" name="矩形: 圆角 194"/>
          <p:cNvSpPr/>
          <p:nvPr/>
        </p:nvSpPr>
        <p:spPr>
          <a:xfrm>
            <a:off x="13379185" y="3047752"/>
            <a:ext cx="3754355" cy="1031736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203200" dist="76200" dir="5400000" algn="ctr" rotWithShape="0">
              <a:schemeClr val="accent4">
                <a:lumMod val="75000"/>
                <a:alpha val="7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针对训练阶段的模型水印版权保护子系统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1" name="连接符: 肘形 200"/>
          <p:cNvCxnSpPr/>
          <p:nvPr/>
        </p:nvCxnSpPr>
        <p:spPr>
          <a:xfrm rot="5400000" flipH="1" flipV="1">
            <a:off x="19708897" y="-1468287"/>
            <a:ext cx="11152" cy="8969533"/>
          </a:xfrm>
          <a:prstGeom prst="bentConnector3">
            <a:avLst>
              <a:gd name="adj1" fmla="val 2149857"/>
            </a:avLst>
          </a:prstGeom>
          <a:ln w="28575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>
            <a:off x="19714474" y="2190098"/>
            <a:ext cx="0" cy="575327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/>
          <p:cNvCxnSpPr/>
          <p:nvPr/>
        </p:nvCxnSpPr>
        <p:spPr>
          <a:xfrm>
            <a:off x="15229706" y="4095436"/>
            <a:ext cx="0" cy="43048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1012886" y="4541868"/>
            <a:ext cx="16925443" cy="6838193"/>
            <a:chOff x="10961569" y="4423000"/>
            <a:chExt cx="16925443" cy="6838193"/>
          </a:xfrm>
        </p:grpSpPr>
        <p:sp>
          <p:nvSpPr>
            <p:cNvPr id="5" name="矩形: 圆角 4"/>
            <p:cNvSpPr/>
            <p:nvPr/>
          </p:nvSpPr>
          <p:spPr>
            <a:xfrm>
              <a:off x="10961569" y="4423000"/>
              <a:ext cx="8871188" cy="1615019"/>
            </a:xfrm>
            <a:prstGeom prst="round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2788221" y="4545200"/>
              <a:ext cx="2573790" cy="1151526"/>
              <a:chOff x="12238039" y="1849172"/>
              <a:chExt cx="2573790" cy="115152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2238039" y="1849172"/>
                <a:ext cx="2573790" cy="500743"/>
              </a:xfrm>
              <a:prstGeom prst="rect">
                <a:avLst/>
              </a:prstGeom>
              <a:solidFill>
                <a:srgbClr val="8AA4DD"/>
              </a:solidFill>
              <a:ln>
                <a:noFill/>
              </a:ln>
              <a:effectLst>
                <a:outerShdw blurRad="203200" dist="76200" dir="5400000" algn="ctr" rotWithShape="0">
                  <a:schemeClr val="accent1">
                    <a:lumMod val="75000"/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可溯源文本触发器构建</a:t>
                </a:r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10" name="直接箭头连接符 9"/>
              <p:cNvCxnSpPr>
                <a:stCxn id="8" idx="2"/>
              </p:cNvCxnSpPr>
              <p:nvPr/>
            </p:nvCxnSpPr>
            <p:spPr>
              <a:xfrm>
                <a:off x="13524934" y="2349915"/>
                <a:ext cx="0" cy="25880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矩形 11"/>
              <p:cNvSpPr/>
              <p:nvPr/>
            </p:nvSpPr>
            <p:spPr>
              <a:xfrm>
                <a:off x="12667287" y="2606545"/>
                <a:ext cx="1731961" cy="394153"/>
              </a:xfrm>
              <a:prstGeom prst="rect">
                <a:avLst/>
              </a:prstGeom>
              <a:solidFill>
                <a:srgbClr val="8AA4DD"/>
              </a:solidFill>
              <a:ln>
                <a:noFill/>
              </a:ln>
              <a:effectLst>
                <a:outerShdw blurRad="203200" dist="76200" dir="5400000" algn="ctr" rotWithShape="0">
                  <a:schemeClr val="accent1">
                    <a:lumMod val="75000"/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水印文本</a:t>
                </a:r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1041858" y="5592540"/>
              <a:ext cx="2063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水印生成模块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15541626" y="5929328"/>
              <a:ext cx="1813" cy="27825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1118195" y="10753082"/>
              <a:ext cx="2063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水印验证模块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5" name="矩形: 圆角 74"/>
            <p:cNvSpPr/>
            <p:nvPr/>
          </p:nvSpPr>
          <p:spPr>
            <a:xfrm>
              <a:off x="20522266" y="4426610"/>
              <a:ext cx="7364746" cy="2135552"/>
            </a:xfrm>
            <a:prstGeom prst="round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80" name="矩形 79"/>
            <p:cNvSpPr/>
            <p:nvPr/>
          </p:nvSpPr>
          <p:spPr>
            <a:xfrm>
              <a:off x="23152512" y="4706826"/>
              <a:ext cx="2204059" cy="617636"/>
            </a:xfrm>
            <a:prstGeom prst="rect">
              <a:avLst/>
            </a:prstGeom>
            <a:solidFill>
              <a:srgbClr val="8AA4DD"/>
            </a:solidFill>
            <a:ln>
              <a:noFill/>
            </a:ln>
            <a:effectLst>
              <a:outerShdw blurRad="203200" dist="76200" dir="5400000" algn="ctr" rotWithShape="0">
                <a:schemeClr val="accent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秘密图片</a:t>
              </a: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&amp;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身份序列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1" name="直接箭头连接符 80"/>
            <p:cNvCxnSpPr>
              <a:stCxn id="80" idx="2"/>
              <a:endCxn id="79" idx="0"/>
            </p:cNvCxnSpPr>
            <p:nvPr/>
          </p:nvCxnSpPr>
          <p:spPr>
            <a:xfrm>
              <a:off x="24254542" y="5324462"/>
              <a:ext cx="0" cy="3170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22690319" y="5641554"/>
              <a:ext cx="3128445" cy="609115"/>
            </a:xfrm>
            <a:prstGeom prst="rect">
              <a:avLst/>
            </a:prstGeom>
            <a:solidFill>
              <a:srgbClr val="8AA4DD"/>
            </a:solidFill>
            <a:ln>
              <a:noFill/>
            </a:ln>
            <a:effectLst>
              <a:outerShdw blurRad="203200" dist="76200" dir="5400000" algn="ctr" rotWithShape="0">
                <a:schemeClr val="accent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加密信息序列与随机性注入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0626569" y="6138376"/>
              <a:ext cx="2063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水印生成模块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矩形: 圆角 68"/>
            <p:cNvSpPr/>
            <p:nvPr/>
          </p:nvSpPr>
          <p:spPr>
            <a:xfrm>
              <a:off x="20482028" y="6915492"/>
              <a:ext cx="7364746" cy="2103214"/>
            </a:xfrm>
            <a:prstGeom prst="round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22754324" y="7068526"/>
              <a:ext cx="3000436" cy="586358"/>
            </a:xfrm>
            <a:prstGeom prst="rect">
              <a:avLst/>
            </a:prstGeom>
            <a:solidFill>
              <a:srgbClr val="F4AC76"/>
            </a:solidFill>
            <a:ln w="19050">
              <a:noFill/>
            </a:ln>
            <a:effectLst>
              <a:outerShdw blurRad="203200" dist="76200" dir="5400000" algn="ctr" rotWithShape="0">
                <a:schemeClr val="accent2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基于密钥的词汇表动态分区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0507932" y="8536455"/>
              <a:ext cx="2063750" cy="36213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水印嵌入模块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3" name="直接箭头连接符 72"/>
            <p:cNvCxnSpPr>
              <a:stCxn id="71" idx="2"/>
            </p:cNvCxnSpPr>
            <p:nvPr/>
          </p:nvCxnSpPr>
          <p:spPr>
            <a:xfrm>
              <a:off x="24254542" y="7654884"/>
              <a:ext cx="970" cy="3716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/>
            <p:cNvSpPr/>
            <p:nvPr/>
          </p:nvSpPr>
          <p:spPr>
            <a:xfrm>
              <a:off x="22386055" y="8026528"/>
              <a:ext cx="3839279" cy="792338"/>
            </a:xfrm>
            <a:prstGeom prst="rect">
              <a:avLst/>
            </a:prstGeom>
            <a:solidFill>
              <a:srgbClr val="F4AC76"/>
            </a:solidFill>
            <a:ln w="19050">
              <a:noFill/>
            </a:ln>
            <a:effectLst>
              <a:outerShdw blurRad="203200" dist="76200" dir="5400000" algn="ctr" rotWithShape="0">
                <a:schemeClr val="accent2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基于熵值度量的多比特信息</a:t>
              </a:r>
              <a:endPara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动态调制与嵌入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4" name="矩形: 圆角 63"/>
            <p:cNvSpPr/>
            <p:nvPr/>
          </p:nvSpPr>
          <p:spPr>
            <a:xfrm>
              <a:off x="20507932" y="9372037"/>
              <a:ext cx="7364746" cy="1889156"/>
            </a:xfrm>
            <a:prstGeom prst="round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22476993" y="9527490"/>
              <a:ext cx="3454853" cy="579469"/>
            </a:xfrm>
            <a:prstGeom prst="rect">
              <a:avLst/>
            </a:prstGeom>
            <a:solidFill>
              <a:srgbClr val="A4C67F"/>
            </a:solidFill>
            <a:ln>
              <a:noFill/>
            </a:ln>
            <a:effectLst>
              <a:outerShdw blurRad="203200" dist="76200" dir="5400000" algn="ctr" rotWithShape="0">
                <a:schemeClr val="accent6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逆向解码与信息提取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24254541" y="10106959"/>
              <a:ext cx="5440" cy="4177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22265377" y="10536181"/>
              <a:ext cx="4017783" cy="433802"/>
            </a:xfrm>
            <a:prstGeom prst="rect">
              <a:avLst/>
            </a:prstGeom>
            <a:solidFill>
              <a:srgbClr val="A4C67F"/>
            </a:solidFill>
            <a:ln>
              <a:noFill/>
            </a:ln>
            <a:effectLst>
              <a:outerShdw blurRad="203200" dist="76200" dir="5400000" algn="ctr" rotWithShape="0">
                <a:schemeClr val="accent6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提取序列与原始序列的匹配度验证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0599475" y="10321552"/>
              <a:ext cx="2063750" cy="362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水印验证模块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63" name="直接箭头连接符 62"/>
            <p:cNvCxnSpPr>
              <a:stCxn id="79" idx="2"/>
              <a:endCxn id="71" idx="0"/>
            </p:cNvCxnSpPr>
            <p:nvPr/>
          </p:nvCxnSpPr>
          <p:spPr>
            <a:xfrm>
              <a:off x="24254542" y="6250669"/>
              <a:ext cx="0" cy="8178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 114"/>
            <p:cNvSpPr/>
            <p:nvPr/>
          </p:nvSpPr>
          <p:spPr>
            <a:xfrm>
              <a:off x="15963390" y="4545200"/>
              <a:ext cx="1873816" cy="500743"/>
            </a:xfrm>
            <a:prstGeom prst="rect">
              <a:avLst/>
            </a:prstGeom>
            <a:solidFill>
              <a:srgbClr val="8AA4DD"/>
            </a:solidFill>
            <a:ln>
              <a:noFill/>
            </a:ln>
            <a:effectLst>
              <a:outerShdw blurRad="203200" dist="76200" dir="5400000" algn="ctr" rotWithShape="0">
                <a:schemeClr val="accent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可逆网络构建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16" name="直接箭头连接符 115"/>
            <p:cNvCxnSpPr>
              <a:stCxn id="115" idx="2"/>
              <a:endCxn id="117" idx="0"/>
            </p:cNvCxnSpPr>
            <p:nvPr/>
          </p:nvCxnSpPr>
          <p:spPr>
            <a:xfrm>
              <a:off x="16900298" y="5045943"/>
              <a:ext cx="10609" cy="2566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矩形 116"/>
            <p:cNvSpPr/>
            <p:nvPr/>
          </p:nvSpPr>
          <p:spPr>
            <a:xfrm>
              <a:off x="15767170" y="5302574"/>
              <a:ext cx="2287473" cy="394153"/>
            </a:xfrm>
            <a:prstGeom prst="rect">
              <a:avLst/>
            </a:prstGeom>
            <a:solidFill>
              <a:srgbClr val="8AA4DD"/>
            </a:solidFill>
            <a:ln>
              <a:noFill/>
            </a:ln>
            <a:effectLst>
              <a:outerShdw blurRad="203200" dist="76200" dir="5400000" algn="ctr" rotWithShape="0">
                <a:schemeClr val="accent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水印图像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22" name="连接符: 肘形 121"/>
            <p:cNvCxnSpPr>
              <a:stCxn id="12" idx="2"/>
              <a:endCxn id="117" idx="2"/>
            </p:cNvCxnSpPr>
            <p:nvPr/>
          </p:nvCxnSpPr>
          <p:spPr>
            <a:xfrm rot="16200000" flipH="1">
              <a:off x="15497178" y="4282997"/>
              <a:ext cx="1" cy="2827457"/>
            </a:xfrm>
            <a:prstGeom prst="bentConnector3">
              <a:avLst>
                <a:gd name="adj1" fmla="val 22860100000"/>
              </a:avLst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矩形 125"/>
            <p:cNvSpPr/>
            <p:nvPr/>
          </p:nvSpPr>
          <p:spPr>
            <a:xfrm>
              <a:off x="13522059" y="6207586"/>
              <a:ext cx="4092143" cy="445795"/>
            </a:xfrm>
            <a:prstGeom prst="rect">
              <a:avLst/>
            </a:prstGeom>
            <a:solidFill>
              <a:srgbClr val="8AA4DD"/>
            </a:solidFill>
            <a:ln>
              <a:noFill/>
            </a:ln>
            <a:effectLst>
              <a:outerShdw blurRad="203200" dist="76200" dir="5400000" algn="ctr" rotWithShape="0">
                <a:schemeClr val="accent1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多任务数据集构建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10961569" y="6090876"/>
              <a:ext cx="8871188" cy="2193857"/>
            </a:xfrm>
            <a:prstGeom prst="round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1053477" y="6915492"/>
              <a:ext cx="6654077" cy="1396251"/>
              <a:chOff x="1503756" y="3727417"/>
              <a:chExt cx="6654077" cy="139625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3778147" y="3727417"/>
                <a:ext cx="4379686" cy="483228"/>
              </a:xfrm>
              <a:prstGeom prst="rect">
                <a:avLst/>
              </a:prstGeom>
              <a:solidFill>
                <a:srgbClr val="F4AC76"/>
              </a:solidFill>
              <a:ln w="19050">
                <a:noFill/>
              </a:ln>
              <a:effectLst>
                <a:outerShdw blurRad="203200" dist="76200" dir="5400000" algn="ctr" rotWithShape="0">
                  <a:schemeClr val="accent2">
                    <a:lumMod val="75000"/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多任务联合优化与目标函数设计</a:t>
                </a:r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503756" y="4754336"/>
                <a:ext cx="206375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水印嵌入模块</a:t>
                </a:r>
                <a:endPara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25" name="直接箭头连接符 24"/>
              <p:cNvCxnSpPr>
                <a:stCxn id="22" idx="2"/>
                <a:endCxn id="26" idx="0"/>
              </p:cNvCxnSpPr>
              <p:nvPr/>
            </p:nvCxnSpPr>
            <p:spPr>
              <a:xfrm>
                <a:off x="5967990" y="4210645"/>
                <a:ext cx="0" cy="23452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矩形 25"/>
              <p:cNvSpPr/>
              <p:nvPr/>
            </p:nvSpPr>
            <p:spPr>
              <a:xfrm>
                <a:off x="4464854" y="4445167"/>
                <a:ext cx="3006272" cy="483228"/>
              </a:xfrm>
              <a:prstGeom prst="rect">
                <a:avLst/>
              </a:prstGeom>
              <a:solidFill>
                <a:srgbClr val="F4AC76"/>
              </a:solidFill>
              <a:ln w="19050">
                <a:noFill/>
              </a:ln>
              <a:effectLst>
                <a:outerShdw blurRad="203200" dist="76200" dir="5400000" algn="ctr" rotWithShape="0">
                  <a:schemeClr val="accent2">
                    <a:lumMod val="75000"/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模型水印嵌入</a:t>
                </a:r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38" name="矩形: 圆角 37"/>
            <p:cNvSpPr/>
            <p:nvPr/>
          </p:nvSpPr>
          <p:spPr>
            <a:xfrm>
              <a:off x="10961569" y="8346426"/>
              <a:ext cx="8871188" cy="2914766"/>
            </a:xfrm>
            <a:prstGeom prst="roundRect">
              <a:avLst/>
            </a:prstGeom>
            <a:noFill/>
            <a:ln w="285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193554" y="8677156"/>
              <a:ext cx="1548080" cy="500743"/>
            </a:xfrm>
            <a:prstGeom prst="rect">
              <a:avLst/>
            </a:prstGeom>
            <a:solidFill>
              <a:srgbClr val="A4C67F"/>
            </a:solidFill>
            <a:ln>
              <a:noFill/>
            </a:ln>
            <a:effectLst>
              <a:outerShdw blurRad="203200" dist="76200" dir="5400000" algn="ctr" rotWithShape="0">
                <a:schemeClr val="accent6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版权验证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16182101" y="8677155"/>
              <a:ext cx="1677492" cy="500743"/>
            </a:xfrm>
            <a:prstGeom prst="rect">
              <a:avLst/>
            </a:prstGeom>
            <a:solidFill>
              <a:srgbClr val="A4C67F"/>
            </a:solidFill>
            <a:ln>
              <a:noFill/>
            </a:ln>
            <a:effectLst>
              <a:outerShdw blurRad="203200" dist="76200" dir="5400000" algn="ctr" rotWithShape="0">
                <a:schemeClr val="accent6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可追溯性验证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43" name="连接符: 肘形 142"/>
            <p:cNvCxnSpPr>
              <a:stCxn id="43" idx="0"/>
              <a:endCxn id="137" idx="0"/>
            </p:cNvCxnSpPr>
            <p:nvPr/>
          </p:nvCxnSpPr>
          <p:spPr>
            <a:xfrm rot="5400000" flipH="1" flipV="1">
              <a:off x="15494220" y="7150530"/>
              <a:ext cx="1" cy="3053253"/>
            </a:xfrm>
            <a:prstGeom prst="bentConnector3">
              <a:avLst>
                <a:gd name="adj1" fmla="val 22860100000"/>
              </a:avLst>
            </a:prstGeom>
            <a:ln w="28575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>
              <a:endCxn id="26" idx="2"/>
            </p:cNvCxnSpPr>
            <p:nvPr/>
          </p:nvCxnSpPr>
          <p:spPr>
            <a:xfrm flipV="1">
              <a:off x="15517711" y="8116470"/>
              <a:ext cx="0" cy="330731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/>
            <p:cNvCxnSpPr>
              <a:endCxn id="161" idx="0"/>
            </p:cNvCxnSpPr>
            <p:nvPr/>
          </p:nvCxnSpPr>
          <p:spPr>
            <a:xfrm>
              <a:off x="13959068" y="9177898"/>
              <a:ext cx="8526" cy="4406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菱形 160"/>
            <p:cNvSpPr/>
            <p:nvPr/>
          </p:nvSpPr>
          <p:spPr>
            <a:xfrm>
              <a:off x="12839578" y="9618555"/>
              <a:ext cx="2256032" cy="1245152"/>
            </a:xfrm>
            <a:prstGeom prst="diamond">
              <a:avLst/>
            </a:prstGeom>
            <a:solidFill>
              <a:srgbClr val="A4C67F"/>
            </a:solidFill>
            <a:ln>
              <a:noFill/>
            </a:ln>
            <a:effectLst>
              <a:outerShdw blurRad="203200" dist="76200" dir="5400000" algn="ctr" rotWithShape="0">
                <a:schemeClr val="accent6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水印标签激活与响应验证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17175787" y="9744198"/>
              <a:ext cx="1350349" cy="500743"/>
            </a:xfrm>
            <a:prstGeom prst="rect">
              <a:avLst/>
            </a:prstGeom>
            <a:solidFill>
              <a:srgbClr val="A4C67F"/>
            </a:solidFill>
            <a:ln>
              <a:noFill/>
            </a:ln>
            <a:effectLst>
              <a:outerShdw blurRad="203200" dist="76200" dir="5400000" algn="ctr" rotWithShape="0">
                <a:schemeClr val="accent6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带水印文本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15518437" y="9751040"/>
              <a:ext cx="1350349" cy="500743"/>
            </a:xfrm>
            <a:prstGeom prst="rect">
              <a:avLst/>
            </a:prstGeom>
            <a:solidFill>
              <a:srgbClr val="A4C67F"/>
            </a:solidFill>
            <a:ln>
              <a:noFill/>
            </a:ln>
            <a:effectLst>
              <a:outerShdw blurRad="203200" dist="76200" dir="5400000" algn="ctr" rotWithShape="0">
                <a:schemeClr val="accent6">
                  <a:lumMod val="75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带水印图像</a:t>
              </a:r>
              <a:endPara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67" name="连接符: 肘形 166"/>
            <p:cNvCxnSpPr>
              <a:stCxn id="164" idx="0"/>
              <a:endCxn id="165" idx="0"/>
            </p:cNvCxnSpPr>
            <p:nvPr/>
          </p:nvCxnSpPr>
          <p:spPr>
            <a:xfrm rot="5400000" flipH="1" flipV="1">
              <a:off x="17018866" y="8918944"/>
              <a:ext cx="6842" cy="1657350"/>
            </a:xfrm>
            <a:prstGeom prst="bentConnector3">
              <a:avLst>
                <a:gd name="adj1" fmla="val 4610523"/>
              </a:avLst>
            </a:prstGeom>
            <a:ln w="28575"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37" idx="2"/>
            </p:cNvCxnSpPr>
            <p:nvPr/>
          </p:nvCxnSpPr>
          <p:spPr>
            <a:xfrm>
              <a:off x="17020847" y="9177898"/>
              <a:ext cx="0" cy="261976"/>
            </a:xfrm>
            <a:prstGeom prst="line">
              <a:avLst/>
            </a:prstGeom>
            <a:ln w="28575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组合 178"/>
            <p:cNvGrpSpPr/>
            <p:nvPr/>
          </p:nvGrpSpPr>
          <p:grpSpPr>
            <a:xfrm>
              <a:off x="15517711" y="10251783"/>
              <a:ext cx="1350349" cy="877473"/>
              <a:chOff x="14991444" y="7788019"/>
              <a:chExt cx="1350349" cy="877473"/>
            </a:xfrm>
          </p:grpSpPr>
          <p:cxnSp>
            <p:nvCxnSpPr>
              <p:cNvPr id="172" name="直接箭头连接符 171"/>
              <p:cNvCxnSpPr>
                <a:stCxn id="164" idx="2"/>
                <a:endCxn id="173" idx="0"/>
              </p:cNvCxnSpPr>
              <p:nvPr/>
            </p:nvCxnSpPr>
            <p:spPr>
              <a:xfrm flipH="1">
                <a:off x="15666619" y="7788019"/>
                <a:ext cx="726" cy="37673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矩形 172"/>
              <p:cNvSpPr/>
              <p:nvPr/>
            </p:nvSpPr>
            <p:spPr>
              <a:xfrm>
                <a:off x="14991444" y="8164749"/>
                <a:ext cx="1350349" cy="500743"/>
              </a:xfrm>
              <a:prstGeom prst="rect">
                <a:avLst/>
              </a:prstGeom>
              <a:solidFill>
                <a:srgbClr val="A4C67F"/>
              </a:solidFill>
              <a:ln>
                <a:noFill/>
              </a:ln>
              <a:effectLst>
                <a:outerShdw blurRad="203200" dist="76200" dir="5400000" algn="ctr" rotWithShape="0">
                  <a:schemeClr val="accent6">
                    <a:lumMod val="75000"/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秘密图像</a:t>
                </a:r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17194765" y="10244941"/>
              <a:ext cx="1350349" cy="877473"/>
              <a:chOff x="14991444" y="7788019"/>
              <a:chExt cx="1350349" cy="877473"/>
            </a:xfrm>
          </p:grpSpPr>
          <p:cxnSp>
            <p:nvCxnSpPr>
              <p:cNvPr id="181" name="直接箭头连接符 180"/>
              <p:cNvCxnSpPr>
                <a:endCxn id="182" idx="0"/>
              </p:cNvCxnSpPr>
              <p:nvPr/>
            </p:nvCxnSpPr>
            <p:spPr>
              <a:xfrm flipH="1">
                <a:off x="15666619" y="7788019"/>
                <a:ext cx="726" cy="37673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矩形 181"/>
              <p:cNvSpPr/>
              <p:nvPr/>
            </p:nvSpPr>
            <p:spPr>
              <a:xfrm>
                <a:off x="14991444" y="8164749"/>
                <a:ext cx="1350349" cy="500743"/>
              </a:xfrm>
              <a:prstGeom prst="rect">
                <a:avLst/>
              </a:prstGeom>
              <a:solidFill>
                <a:srgbClr val="A4C6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秘密信息</a:t>
                </a:r>
                <a:endPara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84" name="连接符: 肘形 183"/>
            <p:cNvCxnSpPr>
              <a:stCxn id="161" idx="2"/>
              <a:endCxn id="137" idx="1"/>
            </p:cNvCxnSpPr>
            <p:nvPr/>
          </p:nvCxnSpPr>
          <p:spPr>
            <a:xfrm rot="5400000" flipH="1" flipV="1">
              <a:off x="14106757" y="8788363"/>
              <a:ext cx="1936180" cy="2214507"/>
            </a:xfrm>
            <a:prstGeom prst="bentConnector4">
              <a:avLst>
                <a:gd name="adj1" fmla="val -11807"/>
                <a:gd name="adj2" fmla="val 57978"/>
              </a:avLst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箭头连接符 226"/>
            <p:cNvCxnSpPr>
              <a:endCxn id="22" idx="0"/>
            </p:cNvCxnSpPr>
            <p:nvPr/>
          </p:nvCxnSpPr>
          <p:spPr>
            <a:xfrm>
              <a:off x="15517711" y="6653381"/>
              <a:ext cx="0" cy="2621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箭头连接符 265"/>
            <p:cNvCxnSpPr>
              <a:endCxn id="65" idx="0"/>
            </p:cNvCxnSpPr>
            <p:nvPr/>
          </p:nvCxnSpPr>
          <p:spPr>
            <a:xfrm>
              <a:off x="24204419" y="8818867"/>
              <a:ext cx="1" cy="7086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: 圆角 16"/>
          <p:cNvSpPr/>
          <p:nvPr/>
        </p:nvSpPr>
        <p:spPr>
          <a:xfrm>
            <a:off x="22338540" y="3022056"/>
            <a:ext cx="3754355" cy="1031736"/>
          </a:xfrm>
          <a:prstGeom prst="roundRect">
            <a:avLst/>
          </a:prstGeom>
          <a:solidFill>
            <a:srgbClr val="FFE699"/>
          </a:solidFill>
          <a:ln>
            <a:noFill/>
          </a:ln>
          <a:effectLst>
            <a:outerShdw blurRad="203200" dist="76200" dir="5400000" algn="ctr" rotWithShape="0">
              <a:schemeClr val="accent4">
                <a:lumMod val="75000"/>
                <a:alpha val="7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针对推理阶段的生成内容水印版权保护子系统</a:t>
            </a:r>
            <a:endParaRPr lang="zh-CN" altLang="en-US" sz="2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24231328" y="4079488"/>
            <a:ext cx="0" cy="43048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37" y="5053400"/>
            <a:ext cx="1306718" cy="1306718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36" y="4948407"/>
            <a:ext cx="1291464" cy="129146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19" y="4834799"/>
            <a:ext cx="1291464" cy="129146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73303" y="1743075"/>
            <a:ext cx="1993900" cy="9779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16152" y="1696216"/>
            <a:ext cx="1993900" cy="9779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59001" y="1635508"/>
            <a:ext cx="1993900" cy="9779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44795" y="570866"/>
            <a:ext cx="439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）对比式预训练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01850" y="1574800"/>
            <a:ext cx="1993900" cy="9779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一只在雪地里奔跑的灵缇犬</a:t>
            </a:r>
            <a:endParaRPr lang="zh-CN" altLang="en-US" dirty="0">
              <a:solidFill>
                <a:schemeClr val="accent3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267203" y="2124458"/>
            <a:ext cx="673097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梯形 13"/>
          <p:cNvSpPr/>
          <p:nvPr/>
        </p:nvSpPr>
        <p:spPr>
          <a:xfrm rot="5400000">
            <a:off x="4615269" y="1573296"/>
            <a:ext cx="1752383" cy="1102324"/>
          </a:xfrm>
          <a:prstGeom prst="trapezoid">
            <a:avLst/>
          </a:prstGeom>
          <a:solidFill>
            <a:srgbClr val="FFF2C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913912" y="1812049"/>
            <a:ext cx="112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文本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编码器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/>
              <p:cNvGraphicFramePr>
                <a:graphicFrameLocks noGrp="1"/>
              </p:cNvGraphicFramePr>
              <p:nvPr/>
            </p:nvGraphicFramePr>
            <p:xfrm>
              <a:off x="7789068" y="2622649"/>
              <a:ext cx="3780000" cy="75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  <a:gridCol w="756000"/>
                    <a:gridCol w="756000"/>
                    <a:gridCol w="756000"/>
                    <a:gridCol w="756000"/>
                  </a:tblGrid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i="0" dirty="0"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/>
              <p:cNvGraphicFramePr>
                <a:graphicFrameLocks noGrp="1"/>
              </p:cNvGraphicFramePr>
              <p:nvPr/>
            </p:nvGraphicFramePr>
            <p:xfrm>
              <a:off x="7789068" y="2622649"/>
              <a:ext cx="3780000" cy="75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  <a:gridCol w="756000"/>
                    <a:gridCol w="756000"/>
                    <a:gridCol w="756000"/>
                    <a:gridCol w="756000"/>
                  </a:tblGrid>
                  <a:tr h="7562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/>
            </p:nvGraphicFramePr>
            <p:xfrm>
              <a:off x="7789068" y="3542343"/>
              <a:ext cx="3780000" cy="37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  <a:gridCol w="756000"/>
                    <a:gridCol w="756000"/>
                    <a:gridCol w="756000"/>
                    <a:gridCol w="756000"/>
                  </a:tblGrid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kumimoji="0" lang="en-US" altLang="zh-CN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800" dirty="0"/>
                            <a:t>…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kumimoji="0" lang="en-US" altLang="zh-CN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kumimoji="0" lang="en-US" altLang="zh-CN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kumimoji="0" lang="en-US" altLang="zh-CN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kumimoji="0" lang="en-US" altLang="zh-CN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800" dirty="0"/>
                            <a:t>…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kumimoji="0" lang="en-US" altLang="zh-CN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756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kumimoji="0" lang="en-US" altLang="zh-CN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kumimoji="0" lang="en-US" altLang="zh-CN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kumimoji="0" lang="en-US" altLang="zh-CN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800" dirty="0"/>
                            <a:t>…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kumimoji="0" lang="en-US" altLang="zh-CN" sz="16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/>
            </p:nvGraphicFramePr>
            <p:xfrm>
              <a:off x="7789068" y="3542343"/>
              <a:ext cx="3780000" cy="37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  <a:gridCol w="756000"/>
                    <a:gridCol w="756000"/>
                    <a:gridCol w="756000"/>
                    <a:gridCol w="756000"/>
                  </a:tblGrid>
                  <a:tr h="7562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</a:tr>
                  <a:tr h="755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800" dirty="0"/>
                            <a:t>…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</a:tr>
                  <a:tr h="7562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800" dirty="0"/>
                            <a:t>…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</a:tr>
                  <a:tr h="756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7562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800" dirty="0"/>
                            <a:t>…</a:t>
                          </a:r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1" name="文本框 20"/>
          <p:cNvSpPr txBox="1"/>
          <p:nvPr/>
        </p:nvSpPr>
        <p:spPr>
          <a:xfrm rot="2599756">
            <a:off x="10241828" y="5987389"/>
            <a:ext cx="49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 . .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 rot="5400000">
            <a:off x="8032151" y="600723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 rot="5400000">
            <a:off x="8805720" y="60127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 rot="5400000">
            <a:off x="9546940" y="601278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5400000">
            <a:off x="13415964" y="319398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.</a:t>
            </a:r>
            <a:r>
              <a:rPr lang="zh-CN" altLang="en-US" b="1" dirty="0"/>
              <a:t> </a:t>
            </a:r>
            <a:r>
              <a:rPr lang="en-US" altLang="zh-CN" b="1" dirty="0"/>
              <a:t>.</a:t>
            </a:r>
            <a:r>
              <a:rPr lang="zh-CN" altLang="en-US" b="1" dirty="0"/>
              <a:t> </a:t>
            </a:r>
            <a:r>
              <a:rPr lang="en-US" altLang="zh-CN" b="1" dirty="0"/>
              <a:t>.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/>
              <p:cNvGraphicFramePr>
                <a:graphicFrameLocks noGrp="1"/>
              </p:cNvGraphicFramePr>
              <p:nvPr/>
            </p:nvGraphicFramePr>
            <p:xfrm>
              <a:off x="6831958" y="3542343"/>
              <a:ext cx="756000" cy="37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</a:tblGrid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5D6"/>
                        </a:solidFill>
                      </a:tcPr>
                    </a:tc>
                  </a:tr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kumimoji="0" lang="en-US" altLang="zh-CN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5D6"/>
                        </a:solidFill>
                      </a:tcPr>
                    </a:tc>
                  </a:tr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5D6"/>
                        </a:solidFill>
                      </a:tcPr>
                    </a:tc>
                  </a:tr>
                  <a:tr h="756000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5D6"/>
                        </a:solidFill>
                      </a:tcPr>
                    </a:tc>
                  </a:tr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5D6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/>
              <p:cNvGraphicFramePr>
                <a:graphicFrameLocks noGrp="1"/>
              </p:cNvGraphicFramePr>
              <p:nvPr/>
            </p:nvGraphicFramePr>
            <p:xfrm>
              <a:off x="6831958" y="3542343"/>
              <a:ext cx="756000" cy="37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</a:tblGrid>
                  <a:tr h="7562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7556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7562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  <a:tr h="756000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5D6"/>
                        </a:solidFill>
                      </a:tcPr>
                    </a:tc>
                  </a:tr>
                  <a:tr h="7562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7" name="文本框 26"/>
          <p:cNvSpPr txBox="1"/>
          <p:nvPr/>
        </p:nvSpPr>
        <p:spPr>
          <a:xfrm rot="5400000">
            <a:off x="7115552" y="600723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29" name="连接符: 肘形 28"/>
          <p:cNvCxnSpPr>
            <a:stCxn id="15" idx="3"/>
          </p:cNvCxnSpPr>
          <p:nvPr/>
        </p:nvCxnSpPr>
        <p:spPr>
          <a:xfrm>
            <a:off x="6042624" y="2135215"/>
            <a:ext cx="5152426" cy="487434"/>
          </a:xfrm>
          <a:prstGeom prst="bentConnector3">
            <a:avLst>
              <a:gd name="adj1" fmla="val 99975"/>
            </a:avLst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17" idx="0"/>
          </p:cNvCxnSpPr>
          <p:nvPr/>
        </p:nvCxnSpPr>
        <p:spPr>
          <a:xfrm>
            <a:off x="9679068" y="2145506"/>
            <a:ext cx="0" cy="47714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8920640" y="2145506"/>
            <a:ext cx="0" cy="47714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8139590" y="2145506"/>
            <a:ext cx="0" cy="47714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0252454" y="2194266"/>
            <a:ext cx="47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2" y="4721191"/>
            <a:ext cx="1299026" cy="1299026"/>
          </a:xfrm>
          <a:prstGeom prst="rect">
            <a:avLst/>
          </a:prstGeom>
        </p:spPr>
      </p:pic>
      <p:cxnSp>
        <p:nvCxnSpPr>
          <p:cNvPr id="52" name="直接箭头连接符 51"/>
          <p:cNvCxnSpPr>
            <a:endCxn id="53" idx="2"/>
          </p:cNvCxnSpPr>
          <p:nvPr/>
        </p:nvCxnSpPr>
        <p:spPr>
          <a:xfrm>
            <a:off x="4148255" y="5536950"/>
            <a:ext cx="792043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梯形 52"/>
          <p:cNvSpPr/>
          <p:nvPr/>
        </p:nvSpPr>
        <p:spPr>
          <a:xfrm rot="5400000">
            <a:off x="4615268" y="4985787"/>
            <a:ext cx="1752383" cy="1102324"/>
          </a:xfrm>
          <a:prstGeom prst="trapezoid">
            <a:avLst/>
          </a:prstGeom>
          <a:solidFill>
            <a:srgbClr val="FBE5D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4912855" y="5203027"/>
            <a:ext cx="112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编码器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0" name="直接箭头连接符 59"/>
          <p:cNvCxnSpPr>
            <a:stCxn id="58" idx="3"/>
          </p:cNvCxnSpPr>
          <p:nvPr/>
        </p:nvCxnSpPr>
        <p:spPr>
          <a:xfrm>
            <a:off x="6041567" y="5526193"/>
            <a:ext cx="790391" cy="1075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/>
          <p:cNvCxnSpPr/>
          <p:nvPr/>
        </p:nvCxnSpPr>
        <p:spPr>
          <a:xfrm rot="5400000" flipH="1" flipV="1">
            <a:off x="5776884" y="4478524"/>
            <a:ext cx="1644915" cy="463123"/>
          </a:xfrm>
          <a:prstGeom prst="bentConnector3">
            <a:avLst>
              <a:gd name="adj1" fmla="val 100031"/>
            </a:avLst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/>
          <p:cNvCxnSpPr/>
          <p:nvPr/>
        </p:nvCxnSpPr>
        <p:spPr>
          <a:xfrm rot="16200000" flipH="1">
            <a:off x="5861047" y="6032924"/>
            <a:ext cx="1476588" cy="463123"/>
          </a:xfrm>
          <a:prstGeom prst="bentConnector3">
            <a:avLst>
              <a:gd name="adj1" fmla="val 99896"/>
            </a:avLst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6367779" y="4633980"/>
            <a:ext cx="46312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 rot="5400000">
            <a:off x="6474556" y="601829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11947233" y="570866"/>
            <a:ext cx="5140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）从标签文本创建数据集分类器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0" name="表格 49"/>
          <p:cNvGraphicFramePr>
            <a:graphicFrameLocks noGrp="1"/>
          </p:cNvGraphicFramePr>
          <p:nvPr/>
        </p:nvGraphicFramePr>
        <p:xfrm>
          <a:off x="12972786" y="1273861"/>
          <a:ext cx="1228989" cy="175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989"/>
              </a:tblGrid>
              <a:tr h="5753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飞机</a:t>
                      </a:r>
                      <a:endParaRPr lang="zh-CN" altLang="en-US" sz="2000" b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5302">
                <a:tc>
                  <a:txBody>
                    <a:bodyPr/>
                    <a:lstStyle/>
                    <a:p>
                      <a:pPr marL="0" algn="ctr" defTabSz="168021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汽车</a:t>
                      </a:r>
                      <a:endParaRPr lang="zh-CN" altLang="en-US" sz="2000" b="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01780">
                <a:tc>
                  <a:txBody>
                    <a:bodyPr/>
                    <a:lstStyle/>
                    <a:p>
                      <a:pPr marL="0" algn="ctr" defTabSz="168021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狗</a:t>
                      </a:r>
                      <a:endParaRPr lang="zh-CN" altLang="en-US" sz="2000" b="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表格 53"/>
          <p:cNvGraphicFramePr>
            <a:graphicFrameLocks noGrp="1"/>
          </p:cNvGraphicFramePr>
          <p:nvPr/>
        </p:nvGraphicFramePr>
        <p:xfrm>
          <a:off x="12974175" y="3667726"/>
          <a:ext cx="1227600" cy="577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600"/>
              </a:tblGrid>
              <a:tr h="577029">
                <a:tc>
                  <a:txBody>
                    <a:bodyPr/>
                    <a:lstStyle/>
                    <a:p>
                      <a:pPr marL="0" algn="ctr" defTabSz="168021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b="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鸟</a:t>
                      </a:r>
                      <a:endParaRPr lang="zh-CN" altLang="en-US" sz="2000" b="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5" name="矩形 54"/>
          <p:cNvSpPr/>
          <p:nvPr/>
        </p:nvSpPr>
        <p:spPr>
          <a:xfrm>
            <a:off x="15082944" y="2267125"/>
            <a:ext cx="1535718" cy="8139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一张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物品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}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的照片。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7" name="直接箭头连接符 56"/>
          <p:cNvCxnSpPr>
            <a:endCxn id="55" idx="1"/>
          </p:cNvCxnSpPr>
          <p:nvPr/>
        </p:nvCxnSpPr>
        <p:spPr>
          <a:xfrm>
            <a:off x="14201775" y="2674115"/>
            <a:ext cx="8811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/>
          <p:nvPr/>
        </p:nvCxnSpPr>
        <p:spPr>
          <a:xfrm rot="16200000" flipH="1">
            <a:off x="13841030" y="1935544"/>
            <a:ext cx="1099315" cy="377825"/>
          </a:xfrm>
          <a:prstGeom prst="bentConnector3">
            <a:avLst>
              <a:gd name="adj1" fmla="val -83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连接符: 肘形 1024"/>
          <p:cNvCxnSpPr>
            <a:endCxn id="54" idx="3"/>
          </p:cNvCxnSpPr>
          <p:nvPr/>
        </p:nvCxnSpPr>
        <p:spPr>
          <a:xfrm rot="5400000">
            <a:off x="13749625" y="3126264"/>
            <a:ext cx="1282126" cy="377826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接连接符 1026"/>
          <p:cNvCxnSpPr/>
          <p:nvPr/>
        </p:nvCxnSpPr>
        <p:spPr>
          <a:xfrm>
            <a:off x="14201775" y="2145506"/>
            <a:ext cx="3778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梯形 1027"/>
          <p:cNvSpPr/>
          <p:nvPr/>
        </p:nvSpPr>
        <p:spPr>
          <a:xfrm rot="5400000">
            <a:off x="16779498" y="2122952"/>
            <a:ext cx="1752383" cy="1102324"/>
          </a:xfrm>
          <a:prstGeom prst="trapezoid">
            <a:avLst/>
          </a:prstGeom>
          <a:solidFill>
            <a:srgbClr val="FFF2C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29" name="文本框 1028"/>
          <p:cNvSpPr txBox="1"/>
          <p:nvPr/>
        </p:nvSpPr>
        <p:spPr>
          <a:xfrm>
            <a:off x="17087850" y="2354318"/>
            <a:ext cx="112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文本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编码器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31" name="直接箭头连接符 1030"/>
          <p:cNvCxnSpPr>
            <a:stCxn id="55" idx="3"/>
            <a:endCxn id="1028" idx="2"/>
          </p:cNvCxnSpPr>
          <p:nvPr/>
        </p:nvCxnSpPr>
        <p:spPr>
          <a:xfrm flipV="1">
            <a:off x="16618662" y="2674115"/>
            <a:ext cx="48586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文本框 1034"/>
          <p:cNvSpPr txBox="1"/>
          <p:nvPr/>
        </p:nvSpPr>
        <p:spPr>
          <a:xfrm>
            <a:off x="12072050" y="4315698"/>
            <a:ext cx="5140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）用于零样本检测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37" name="图片 10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8"/>
          <a:stretch>
            <a:fillRect/>
          </a:stretch>
        </p:blipFill>
        <p:spPr>
          <a:xfrm>
            <a:off x="14129657" y="5316218"/>
            <a:ext cx="1287113" cy="1282126"/>
          </a:xfrm>
          <a:prstGeom prst="rect">
            <a:avLst/>
          </a:prstGeom>
        </p:spPr>
      </p:pic>
      <p:cxnSp>
        <p:nvCxnSpPr>
          <p:cNvPr id="1038" name="直接箭头连接符 1037"/>
          <p:cNvCxnSpPr>
            <a:endCxn id="1039" idx="2"/>
          </p:cNvCxnSpPr>
          <p:nvPr/>
        </p:nvCxnSpPr>
        <p:spPr>
          <a:xfrm>
            <a:off x="15418600" y="5954377"/>
            <a:ext cx="792043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9" name="梯形 1038"/>
          <p:cNvSpPr/>
          <p:nvPr/>
        </p:nvSpPr>
        <p:spPr>
          <a:xfrm rot="5400000">
            <a:off x="15885613" y="5403214"/>
            <a:ext cx="1752383" cy="1102324"/>
          </a:xfrm>
          <a:prstGeom prst="trapezoid">
            <a:avLst/>
          </a:prstGeom>
          <a:solidFill>
            <a:srgbClr val="FBE5D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0" name="文本框 1039"/>
          <p:cNvSpPr txBox="1"/>
          <p:nvPr/>
        </p:nvSpPr>
        <p:spPr>
          <a:xfrm>
            <a:off x="16180622" y="5618154"/>
            <a:ext cx="112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编码器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41" name="表格 1040"/>
              <p:cNvGraphicFramePr>
                <a:graphicFrameLocks noGrp="1"/>
              </p:cNvGraphicFramePr>
              <p:nvPr/>
            </p:nvGraphicFramePr>
            <p:xfrm>
              <a:off x="18787073" y="4399363"/>
              <a:ext cx="3780000" cy="75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  <a:gridCol w="756000"/>
                    <a:gridCol w="756000"/>
                    <a:gridCol w="756000"/>
                    <a:gridCol w="756000"/>
                  </a:tblGrid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i="0" dirty="0">
                            <a:latin typeface="黑体" panose="02010609060101010101" pitchFamily="49" charset="-122"/>
                            <a:ea typeface="黑体" panose="02010609060101010101" pitchFamily="49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41" name="表格 1040"/>
              <p:cNvGraphicFramePr>
                <a:graphicFrameLocks noGrp="1"/>
              </p:cNvGraphicFramePr>
              <p:nvPr/>
            </p:nvGraphicFramePr>
            <p:xfrm>
              <a:off x="18787073" y="4399363"/>
              <a:ext cx="3780000" cy="75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  <a:gridCol w="756000"/>
                    <a:gridCol w="756000"/>
                    <a:gridCol w="756000"/>
                    <a:gridCol w="756000"/>
                  </a:tblGrid>
                  <a:tr h="7562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2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4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42" name="表格 1041"/>
              <p:cNvGraphicFramePr>
                <a:graphicFrameLocks noGrp="1"/>
              </p:cNvGraphicFramePr>
              <p:nvPr/>
            </p:nvGraphicFramePr>
            <p:xfrm>
              <a:off x="17725206" y="5563319"/>
              <a:ext cx="756000" cy="75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</a:tblGrid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kumimoji="0" lang="en-US" altLang="zh-CN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E5D6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42" name="表格 1041"/>
              <p:cNvGraphicFramePr>
                <a:graphicFrameLocks noGrp="1"/>
              </p:cNvGraphicFramePr>
              <p:nvPr/>
            </p:nvGraphicFramePr>
            <p:xfrm>
              <a:off x="17725206" y="5563319"/>
              <a:ext cx="756000" cy="75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</a:tblGrid>
                  <a:tr h="7562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044" name="直接箭头连接符 1043"/>
          <p:cNvCxnSpPr>
            <a:stCxn id="1040" idx="3"/>
            <a:endCxn id="1042" idx="1"/>
          </p:cNvCxnSpPr>
          <p:nvPr/>
        </p:nvCxnSpPr>
        <p:spPr>
          <a:xfrm flipV="1">
            <a:off x="17309334" y="5941319"/>
            <a:ext cx="41587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45" name="表格 1044"/>
              <p:cNvGraphicFramePr>
                <a:graphicFrameLocks noGrp="1"/>
              </p:cNvGraphicFramePr>
              <p:nvPr/>
            </p:nvGraphicFramePr>
            <p:xfrm>
              <a:off x="18787073" y="5576376"/>
              <a:ext cx="3780000" cy="75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  <a:gridCol w="756000"/>
                    <a:gridCol w="756000"/>
                    <a:gridCol w="756000"/>
                    <a:gridCol w="756000"/>
                  </a:tblGrid>
                  <a:tr h="7560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F0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</m:t>
                                </m:r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45" name="表格 1044"/>
              <p:cNvGraphicFramePr>
                <a:graphicFrameLocks noGrp="1"/>
              </p:cNvGraphicFramePr>
              <p:nvPr/>
            </p:nvGraphicFramePr>
            <p:xfrm>
              <a:off x="18787073" y="5576376"/>
              <a:ext cx="3780000" cy="75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6000"/>
                    <a:gridCol w="756000"/>
                    <a:gridCol w="756000"/>
                    <a:gridCol w="756000"/>
                    <a:gridCol w="756000"/>
                  </a:tblGrid>
                  <a:tr h="7562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048" name="直接箭头连接符 1047"/>
          <p:cNvCxnSpPr/>
          <p:nvPr/>
        </p:nvCxnSpPr>
        <p:spPr>
          <a:xfrm>
            <a:off x="20677073" y="6332376"/>
            <a:ext cx="0" cy="4457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矩形 1048"/>
          <p:cNvSpPr/>
          <p:nvPr/>
        </p:nvSpPr>
        <p:spPr>
          <a:xfrm>
            <a:off x="19936359" y="6778171"/>
            <a:ext cx="1486400" cy="756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文本框 1049"/>
          <p:cNvSpPr txBox="1"/>
          <p:nvPr/>
        </p:nvSpPr>
        <p:spPr>
          <a:xfrm>
            <a:off x="20007272" y="6804364"/>
            <a:ext cx="133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一张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小孩</a:t>
            </a:r>
            <a:endParaRPr lang="en-US" altLang="zh-CN" dirty="0">
              <a:solidFill>
                <a:schemeClr val="accent4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的照片。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52" name="连接符: 肘形 1051"/>
          <p:cNvCxnSpPr>
            <a:stCxn id="1029" idx="3"/>
          </p:cNvCxnSpPr>
          <p:nvPr/>
        </p:nvCxnSpPr>
        <p:spPr>
          <a:xfrm>
            <a:off x="18216562" y="2677484"/>
            <a:ext cx="3983038" cy="1721879"/>
          </a:xfrm>
          <a:prstGeom prst="bentConnector3">
            <a:avLst>
              <a:gd name="adj1" fmla="val 10010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直接箭头连接符 1054"/>
          <p:cNvCxnSpPr/>
          <p:nvPr/>
        </p:nvCxnSpPr>
        <p:spPr>
          <a:xfrm>
            <a:off x="20677073" y="2674114"/>
            <a:ext cx="0" cy="1715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接箭头连接符 1056"/>
          <p:cNvCxnSpPr/>
          <p:nvPr/>
        </p:nvCxnSpPr>
        <p:spPr>
          <a:xfrm>
            <a:off x="19882099" y="2674114"/>
            <a:ext cx="0" cy="17252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接箭头连接符 1057"/>
          <p:cNvCxnSpPr/>
          <p:nvPr/>
        </p:nvCxnSpPr>
        <p:spPr>
          <a:xfrm>
            <a:off x="19153073" y="2674114"/>
            <a:ext cx="0" cy="17252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文本框 1062"/>
          <p:cNvSpPr txBox="1"/>
          <p:nvPr/>
        </p:nvSpPr>
        <p:spPr>
          <a:xfrm>
            <a:off x="21164550" y="3000649"/>
            <a:ext cx="51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…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/>
          <p:cNvSpPr/>
          <p:nvPr/>
        </p:nvSpPr>
        <p:spPr>
          <a:xfrm>
            <a:off x="13006614" y="3599544"/>
            <a:ext cx="2881086" cy="4056741"/>
          </a:xfrm>
          <a:prstGeom prst="roundRect">
            <a:avLst/>
          </a:prstGeom>
          <a:solidFill>
            <a:srgbClr val="F5F5F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17330058" y="3599544"/>
            <a:ext cx="2881086" cy="4056741"/>
          </a:xfrm>
          <a:prstGeom prst="roundRect">
            <a:avLst/>
          </a:prstGeom>
          <a:solidFill>
            <a:srgbClr val="F5F5F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8683171" y="3599544"/>
            <a:ext cx="2881086" cy="4056741"/>
          </a:xfrm>
          <a:prstGeom prst="roundRect">
            <a:avLst/>
          </a:prstGeom>
          <a:solidFill>
            <a:srgbClr val="F5F5F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4441371" y="3882570"/>
            <a:ext cx="2881086" cy="3033487"/>
          </a:xfrm>
          <a:prstGeom prst="roundRect">
            <a:avLst/>
          </a:prstGeom>
          <a:solidFill>
            <a:srgbClr val="F9F9F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18785867" y="3662301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7" name="椭圆 136"/>
          <p:cNvSpPr/>
          <p:nvPr/>
        </p:nvSpPr>
        <p:spPr>
          <a:xfrm>
            <a:off x="18801269" y="4952010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5" name="椭圆 134"/>
          <p:cNvSpPr/>
          <p:nvPr/>
        </p:nvSpPr>
        <p:spPr>
          <a:xfrm>
            <a:off x="18801269" y="6253289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椭圆 112"/>
          <p:cNvSpPr/>
          <p:nvPr/>
        </p:nvSpPr>
        <p:spPr>
          <a:xfrm>
            <a:off x="14535386" y="6271580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4" name="直接连接符 113"/>
          <p:cNvCxnSpPr/>
          <p:nvPr/>
        </p:nvCxnSpPr>
        <p:spPr>
          <a:xfrm>
            <a:off x="14535386" y="6416242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10211943" y="3693637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椭圆 73"/>
          <p:cNvSpPr/>
          <p:nvPr/>
        </p:nvSpPr>
        <p:spPr>
          <a:xfrm>
            <a:off x="10211943" y="6240636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椭圆 63"/>
          <p:cNvSpPr/>
          <p:nvPr/>
        </p:nvSpPr>
        <p:spPr>
          <a:xfrm>
            <a:off x="6127985" y="4071104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6127985" y="5359797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3" name="直接连接符 52"/>
          <p:cNvCxnSpPr>
            <a:stCxn id="51" idx="2"/>
            <a:endCxn id="51" idx="6"/>
          </p:cNvCxnSpPr>
          <p:nvPr/>
        </p:nvCxnSpPr>
        <p:spPr>
          <a:xfrm>
            <a:off x="6127985" y="5503797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/>
          <p:cNvSpPr/>
          <p:nvPr/>
        </p:nvSpPr>
        <p:spPr>
          <a:xfrm>
            <a:off x="5428343" y="4571999"/>
            <a:ext cx="1690914" cy="493486"/>
          </a:xfrm>
          <a:prstGeom prst="roundRect">
            <a:avLst/>
          </a:prstGeom>
          <a:solidFill>
            <a:srgbClr val="E1EED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前馈网络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428343" y="5806508"/>
            <a:ext cx="1690914" cy="493486"/>
          </a:xfrm>
          <a:prstGeom prst="roundRect">
            <a:avLst/>
          </a:prstGeom>
          <a:solidFill>
            <a:srgbClr val="FCE1E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自注意力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510486" y="4074487"/>
            <a:ext cx="1690914" cy="3106853"/>
            <a:chOff x="10384972" y="3686627"/>
            <a:chExt cx="1690914" cy="3106853"/>
          </a:xfrm>
        </p:grpSpPr>
        <p:grpSp>
          <p:nvGrpSpPr>
            <p:cNvPr id="12" name="组合 11"/>
            <p:cNvGrpSpPr/>
            <p:nvPr/>
          </p:nvGrpSpPr>
          <p:grpSpPr>
            <a:xfrm>
              <a:off x="10384972" y="3686627"/>
              <a:ext cx="1690914" cy="1778796"/>
              <a:chOff x="10384972" y="3686627"/>
              <a:chExt cx="1690914" cy="1778796"/>
            </a:xfrm>
          </p:grpSpPr>
          <p:sp>
            <p:nvSpPr>
              <p:cNvPr id="9" name="矩形: 圆角 8"/>
              <p:cNvSpPr/>
              <p:nvPr/>
            </p:nvSpPr>
            <p:spPr>
              <a:xfrm>
                <a:off x="10384972" y="3686627"/>
                <a:ext cx="1690914" cy="493486"/>
              </a:xfrm>
              <a:prstGeom prst="roundRect">
                <a:avLst/>
              </a:prstGeom>
              <a:solidFill>
                <a:srgbClr val="FCDAA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前馈网络</a:t>
                </a:r>
                <a:endPara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0" name="矩形: 圆角 9"/>
              <p:cNvSpPr/>
              <p:nvPr/>
            </p:nvSpPr>
            <p:spPr>
              <a:xfrm>
                <a:off x="10384972" y="4971937"/>
                <a:ext cx="1690914" cy="493486"/>
              </a:xfrm>
              <a:prstGeom prst="roundRect">
                <a:avLst/>
              </a:prstGeom>
              <a:pattFill prst="wdUpDiag">
                <a:fgClr>
                  <a:srgbClr val="DDEAF5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28575">
                <a:solidFill>
                  <a:schemeClr val="accent1">
                    <a:shade val="15000"/>
                    <a:alpha val="20000"/>
                  </a:schemeClr>
                </a:solidFill>
              </a:ln>
              <a:effectLst>
                <a:outerShdw blurRad="1270000" dist="50800" dir="5400000" algn="ctr" rotWithShape="0">
                  <a:schemeClr val="bg2">
                    <a:alpha val="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accent3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交叉注意力</a:t>
                </a:r>
                <a:endParaRPr lang="zh-CN" altLang="en-US" sz="2000" dirty="0">
                  <a:solidFill>
                    <a:schemeClr val="accent3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1" name="矩形: 圆角 10"/>
            <p:cNvSpPr/>
            <p:nvPr/>
          </p:nvSpPr>
          <p:spPr>
            <a:xfrm>
              <a:off x="10384972" y="6299994"/>
              <a:ext cx="1690914" cy="493486"/>
            </a:xfrm>
            <a:prstGeom prst="roundRect">
              <a:avLst/>
            </a:prstGeom>
            <a:solidFill>
              <a:srgbClr val="F8F1FA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双向自注意力</a:t>
              </a:r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833929" y="4074487"/>
            <a:ext cx="1690914" cy="3106853"/>
            <a:chOff x="10384972" y="3686627"/>
            <a:chExt cx="1690914" cy="3106853"/>
          </a:xfrm>
        </p:grpSpPr>
        <p:grpSp>
          <p:nvGrpSpPr>
            <p:cNvPr id="18" name="组合 17"/>
            <p:cNvGrpSpPr/>
            <p:nvPr/>
          </p:nvGrpSpPr>
          <p:grpSpPr>
            <a:xfrm>
              <a:off x="10384972" y="3686627"/>
              <a:ext cx="1690914" cy="1778796"/>
              <a:chOff x="10384972" y="3686627"/>
              <a:chExt cx="1690914" cy="1778796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10384972" y="3686627"/>
                <a:ext cx="1690914" cy="493486"/>
              </a:xfrm>
              <a:prstGeom prst="roundRect">
                <a:avLst/>
              </a:prstGeom>
              <a:solidFill>
                <a:srgbClr val="FCDAA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前馈网络</a:t>
                </a:r>
                <a:endPara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10384972" y="4971937"/>
                <a:ext cx="1690914" cy="493486"/>
              </a:xfrm>
              <a:prstGeom prst="roundRect">
                <a:avLst/>
              </a:prstGeom>
              <a:solidFill>
                <a:srgbClr val="D3F2E6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交叉注意力</a:t>
                </a:r>
                <a:endPara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9" name="矩形: 圆角 18"/>
            <p:cNvSpPr/>
            <p:nvPr/>
          </p:nvSpPr>
          <p:spPr>
            <a:xfrm>
              <a:off x="10384972" y="6299994"/>
              <a:ext cx="1690914" cy="493486"/>
            </a:xfrm>
            <a:prstGeom prst="roundRect">
              <a:avLst/>
            </a:prstGeom>
            <a:solidFill>
              <a:srgbClr val="F8F1FA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双向自注意力</a:t>
              </a:r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8157373" y="4074487"/>
            <a:ext cx="1690914" cy="3106853"/>
            <a:chOff x="10384972" y="3686627"/>
            <a:chExt cx="1690914" cy="3106853"/>
          </a:xfrm>
        </p:grpSpPr>
        <p:grpSp>
          <p:nvGrpSpPr>
            <p:cNvPr id="25" name="组合 24"/>
            <p:cNvGrpSpPr/>
            <p:nvPr/>
          </p:nvGrpSpPr>
          <p:grpSpPr>
            <a:xfrm>
              <a:off x="10384972" y="3686627"/>
              <a:ext cx="1690914" cy="1778796"/>
              <a:chOff x="10384972" y="3686627"/>
              <a:chExt cx="1690914" cy="1778796"/>
            </a:xfrm>
          </p:grpSpPr>
          <p:sp>
            <p:nvSpPr>
              <p:cNvPr id="27" name="矩形: 圆角 26"/>
              <p:cNvSpPr/>
              <p:nvPr/>
            </p:nvSpPr>
            <p:spPr>
              <a:xfrm>
                <a:off x="10384972" y="3686627"/>
                <a:ext cx="1690914" cy="493486"/>
              </a:xfrm>
              <a:prstGeom prst="roundRect">
                <a:avLst/>
              </a:prstGeom>
              <a:solidFill>
                <a:srgbClr val="FCDAA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前馈网络</a:t>
                </a:r>
                <a:endPara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8" name="矩形: 圆角 27"/>
              <p:cNvSpPr/>
              <p:nvPr/>
            </p:nvSpPr>
            <p:spPr>
              <a:xfrm>
                <a:off x="10384972" y="4971937"/>
                <a:ext cx="1690914" cy="493486"/>
              </a:xfrm>
              <a:prstGeom prst="roundRect">
                <a:avLst/>
              </a:prstGeom>
              <a:solidFill>
                <a:srgbClr val="D3F2E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交叉注意力</a:t>
                </a:r>
                <a:endPara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6" name="矩形: 圆角 25"/>
            <p:cNvSpPr/>
            <p:nvPr/>
          </p:nvSpPr>
          <p:spPr>
            <a:xfrm>
              <a:off x="10384972" y="6299994"/>
              <a:ext cx="1690914" cy="493486"/>
            </a:xfrm>
            <a:prstGeom prst="roundRect">
              <a:avLst/>
            </a:prstGeom>
            <a:solidFill>
              <a:srgbClr val="F8F1F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因果自注意力</a:t>
              </a:r>
              <a:endPara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439887" y="6981285"/>
            <a:ext cx="1791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图像编码器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899399" y="7736028"/>
            <a:ext cx="1901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文本编码器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209929" y="7736028"/>
            <a:ext cx="1687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基于图像的文本编码器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33800" y="7736028"/>
            <a:ext cx="1567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基于图像的文本编码器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40629" y="5421874"/>
            <a:ext cx="69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N×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49772" y="5443248"/>
            <a:ext cx="69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N×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269185" y="8166574"/>
            <a:ext cx="2492817" cy="400110"/>
            <a:chOff x="9227457" y="8089971"/>
            <a:chExt cx="2173514" cy="400110"/>
          </a:xfrm>
        </p:grpSpPr>
        <p:sp>
          <p:nvSpPr>
            <p:cNvPr id="35" name="文本框 34"/>
            <p:cNvSpPr txBox="1"/>
            <p:nvPr/>
          </p:nvSpPr>
          <p:spPr>
            <a:xfrm>
              <a:off x="9227457" y="8089971"/>
              <a:ext cx="2173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“[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分类符</a:t>
              </a:r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]+      ”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10620828" y="8144008"/>
              <a:ext cx="493486" cy="261257"/>
            </a:xfrm>
            <a:prstGeom prst="roundRect">
              <a:avLst/>
            </a:prstGeom>
            <a:pattFill prst="lgCheck">
              <a:fgClr>
                <a:srgbClr val="DDEAF5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3592628" y="8154325"/>
            <a:ext cx="2390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“[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编码器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]+     ”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15191014" y="8236000"/>
            <a:ext cx="493486" cy="261257"/>
          </a:xfrm>
          <a:prstGeom prst="roundRect">
            <a:avLst/>
          </a:prstGeom>
          <a:pattFill prst="lgCheck">
            <a:fgClr>
              <a:srgbClr val="DDEAF5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7916072" y="8150316"/>
            <a:ext cx="2390317" cy="400110"/>
            <a:chOff x="9227457" y="8089971"/>
            <a:chExt cx="2173514" cy="400110"/>
          </a:xfrm>
        </p:grpSpPr>
        <p:sp>
          <p:nvSpPr>
            <p:cNvPr id="42" name="文本框 41"/>
            <p:cNvSpPr txBox="1"/>
            <p:nvPr/>
          </p:nvSpPr>
          <p:spPr>
            <a:xfrm>
              <a:off x="9227457" y="8089971"/>
              <a:ext cx="2173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“[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解码器</a:t>
              </a:r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]+     ”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10620828" y="8144008"/>
              <a:ext cx="493486" cy="261257"/>
            </a:xfrm>
            <a:prstGeom prst="roundRect">
              <a:avLst/>
            </a:prstGeom>
            <a:pattFill prst="lgCheck">
              <a:fgClr>
                <a:srgbClr val="DDEAF5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4" name="矩形: 圆角 43"/>
          <p:cNvSpPr/>
          <p:nvPr/>
        </p:nvSpPr>
        <p:spPr>
          <a:xfrm>
            <a:off x="12912271" y="8817342"/>
            <a:ext cx="5050971" cy="551543"/>
          </a:xfrm>
          <a:prstGeom prst="roundRect">
            <a:avLst/>
          </a:prstGeom>
          <a:pattFill prst="lgCheck">
            <a:fgClr>
              <a:srgbClr val="DDEAF5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“Two dogs are playing together in a yard."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" t="35824" r="3194" b="21843"/>
          <a:stretch>
            <a:fillRect/>
          </a:stretch>
        </p:blipFill>
        <p:spPr>
          <a:xfrm>
            <a:off x="5233307" y="7381395"/>
            <a:ext cx="2077357" cy="2084890"/>
          </a:xfrm>
          <a:prstGeom prst="rect">
            <a:avLst/>
          </a:prstGeom>
        </p:spPr>
      </p:pic>
      <p:cxnSp>
        <p:nvCxnSpPr>
          <p:cNvPr id="48" name="直接箭头连接符 47"/>
          <p:cNvCxnSpPr>
            <a:stCxn id="46" idx="0"/>
            <a:endCxn id="7" idx="2"/>
          </p:cNvCxnSpPr>
          <p:nvPr/>
        </p:nvCxnSpPr>
        <p:spPr>
          <a:xfrm flipV="1">
            <a:off x="6271986" y="6299994"/>
            <a:ext cx="1814" cy="10814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7" idx="0"/>
            <a:endCxn id="5" idx="2"/>
          </p:cNvCxnSpPr>
          <p:nvPr/>
        </p:nvCxnSpPr>
        <p:spPr>
          <a:xfrm flipV="1">
            <a:off x="6273800" y="5065485"/>
            <a:ext cx="0" cy="7410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连接符: 肘形 56"/>
          <p:cNvCxnSpPr>
            <a:endCxn id="51" idx="2"/>
          </p:cNvCxnSpPr>
          <p:nvPr/>
        </p:nvCxnSpPr>
        <p:spPr>
          <a:xfrm rot="16200000" flipV="1">
            <a:off x="5649884" y="5981899"/>
            <a:ext cx="1100203" cy="144000"/>
          </a:xfrm>
          <a:prstGeom prst="bentConnector4">
            <a:avLst>
              <a:gd name="adj1" fmla="val 3054"/>
              <a:gd name="adj2" fmla="val 100840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5" idx="0"/>
          </p:cNvCxnSpPr>
          <p:nvPr/>
        </p:nvCxnSpPr>
        <p:spPr>
          <a:xfrm flipH="1" flipV="1">
            <a:off x="6271986" y="3238500"/>
            <a:ext cx="1814" cy="1333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64" idx="2"/>
            <a:endCxn id="64" idx="6"/>
          </p:cNvCxnSpPr>
          <p:nvPr/>
        </p:nvCxnSpPr>
        <p:spPr>
          <a:xfrm>
            <a:off x="6127985" y="4215104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/>
          <p:cNvCxnSpPr/>
          <p:nvPr/>
        </p:nvCxnSpPr>
        <p:spPr>
          <a:xfrm rot="16200000" flipV="1">
            <a:off x="5648977" y="4703727"/>
            <a:ext cx="1100203" cy="144000"/>
          </a:xfrm>
          <a:prstGeom prst="bentConnector4">
            <a:avLst>
              <a:gd name="adj1" fmla="val 3054"/>
              <a:gd name="adj2" fmla="val 100840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5812862" y="3021422"/>
            <a:ext cx="916433" cy="206558"/>
          </a:xfrm>
          <a:prstGeom prst="rect">
            <a:avLst/>
          </a:prstGeom>
          <a:solidFill>
            <a:srgbClr val="D1BCD2"/>
          </a:solidFill>
          <a:ln w="28575">
            <a:solidFill>
              <a:schemeClr val="tx1"/>
            </a:solidFill>
          </a:ln>
          <a:effectLst>
            <a:outerShdw blurRad="63500" dist="762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10379302" y="7181340"/>
            <a:ext cx="0" cy="9086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1" idx="0"/>
          </p:cNvCxnSpPr>
          <p:nvPr/>
        </p:nvCxnSpPr>
        <p:spPr>
          <a:xfrm flipV="1">
            <a:off x="10355943" y="6134100"/>
            <a:ext cx="0" cy="5537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10211943" y="6384636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endCxn id="74" idx="2"/>
          </p:cNvCxnSpPr>
          <p:nvPr/>
        </p:nvCxnSpPr>
        <p:spPr>
          <a:xfrm rot="16200000" flipV="1">
            <a:off x="9758904" y="6837676"/>
            <a:ext cx="1073439" cy="167359"/>
          </a:xfrm>
          <a:prstGeom prst="bentConnector4">
            <a:avLst>
              <a:gd name="adj1" fmla="val 257"/>
              <a:gd name="adj2" fmla="val 7630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/>
          <p:nvPr/>
        </p:nvCxnSpPr>
        <p:spPr>
          <a:xfrm rot="10800000">
            <a:off x="8846456" y="4942873"/>
            <a:ext cx="1509487" cy="1204912"/>
          </a:xfrm>
          <a:prstGeom prst="bentConnector3">
            <a:avLst>
              <a:gd name="adj1" fmla="val 9985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肘形 86"/>
          <p:cNvCxnSpPr/>
          <p:nvPr/>
        </p:nvCxnSpPr>
        <p:spPr>
          <a:xfrm flipV="1">
            <a:off x="8834438" y="4567146"/>
            <a:ext cx="1521505" cy="364101"/>
          </a:xfrm>
          <a:prstGeom prst="bentConnector3">
            <a:avLst>
              <a:gd name="adj1" fmla="val 10010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9" idx="0"/>
          </p:cNvCxnSpPr>
          <p:nvPr/>
        </p:nvCxnSpPr>
        <p:spPr>
          <a:xfrm flipV="1">
            <a:off x="10355943" y="3238500"/>
            <a:ext cx="0" cy="835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9897726" y="3029712"/>
            <a:ext cx="916433" cy="206558"/>
          </a:xfrm>
          <a:prstGeom prst="rect">
            <a:avLst/>
          </a:prstGeom>
          <a:solidFill>
            <a:srgbClr val="C1E4F7"/>
          </a:solidFill>
          <a:ln w="28575">
            <a:solidFill>
              <a:schemeClr val="tx1"/>
            </a:solidFill>
          </a:ln>
          <a:effectLst>
            <a:outerShdw blurRad="63500" dist="762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8" name="直接连接符 97"/>
          <p:cNvCxnSpPr/>
          <p:nvPr/>
        </p:nvCxnSpPr>
        <p:spPr>
          <a:xfrm>
            <a:off x="10211942" y="3837637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/>
          <p:cNvCxnSpPr>
            <a:endCxn id="97" idx="2"/>
          </p:cNvCxnSpPr>
          <p:nvPr/>
        </p:nvCxnSpPr>
        <p:spPr>
          <a:xfrm rot="16200000" flipV="1">
            <a:off x="9814898" y="4234682"/>
            <a:ext cx="938090" cy="143999"/>
          </a:xfrm>
          <a:prstGeom prst="bentConnector4">
            <a:avLst>
              <a:gd name="adj1" fmla="val 86"/>
              <a:gd name="adj2" fmla="val 91227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7855294" y="2924646"/>
            <a:ext cx="916433" cy="400110"/>
          </a:xfrm>
          <a:prstGeom prst="rect">
            <a:avLst/>
          </a:prstGeom>
          <a:solidFill>
            <a:srgbClr val="FEF1C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ITC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5" name="直接箭头连接符 104"/>
          <p:cNvCxnSpPr>
            <a:stCxn id="69" idx="3"/>
            <a:endCxn id="103" idx="1"/>
          </p:cNvCxnSpPr>
          <p:nvPr/>
        </p:nvCxnSpPr>
        <p:spPr>
          <a:xfrm>
            <a:off x="6729295" y="3124701"/>
            <a:ext cx="11259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96" idx="1"/>
            <a:endCxn id="103" idx="3"/>
          </p:cNvCxnSpPr>
          <p:nvPr/>
        </p:nvCxnSpPr>
        <p:spPr>
          <a:xfrm flipH="1" flipV="1">
            <a:off x="8771727" y="3124701"/>
            <a:ext cx="1125999" cy="82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 flipV="1">
            <a:off x="14679386" y="7181339"/>
            <a:ext cx="0" cy="9086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连接符: 肘形 109"/>
          <p:cNvCxnSpPr/>
          <p:nvPr/>
        </p:nvCxnSpPr>
        <p:spPr>
          <a:xfrm rot="16200000" flipV="1">
            <a:off x="14060802" y="6864017"/>
            <a:ext cx="1073439" cy="167359"/>
          </a:xfrm>
          <a:prstGeom prst="bentConnector4">
            <a:avLst>
              <a:gd name="adj1" fmla="val 257"/>
              <a:gd name="adj2" fmla="val 7630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19" idx="0"/>
            <a:endCxn id="21" idx="2"/>
          </p:cNvCxnSpPr>
          <p:nvPr/>
        </p:nvCxnSpPr>
        <p:spPr>
          <a:xfrm flipV="1">
            <a:off x="14679386" y="5853283"/>
            <a:ext cx="0" cy="8345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椭圆 114"/>
          <p:cNvSpPr/>
          <p:nvPr/>
        </p:nvSpPr>
        <p:spPr>
          <a:xfrm>
            <a:off x="14534062" y="4945981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6" name="直接连接符 115"/>
          <p:cNvCxnSpPr/>
          <p:nvPr/>
        </p:nvCxnSpPr>
        <p:spPr>
          <a:xfrm>
            <a:off x="14534062" y="5090643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endCxn id="20" idx="2"/>
          </p:cNvCxnSpPr>
          <p:nvPr/>
        </p:nvCxnSpPr>
        <p:spPr>
          <a:xfrm flipV="1">
            <a:off x="14678062" y="4567973"/>
            <a:ext cx="1324" cy="794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连接符: 肘形 120"/>
          <p:cNvCxnSpPr/>
          <p:nvPr/>
        </p:nvCxnSpPr>
        <p:spPr>
          <a:xfrm rot="16200000" flipV="1">
            <a:off x="14060802" y="5539418"/>
            <a:ext cx="1073439" cy="167359"/>
          </a:xfrm>
          <a:prstGeom prst="bentConnector4">
            <a:avLst>
              <a:gd name="adj1" fmla="val 257"/>
              <a:gd name="adj2" fmla="val 7630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14519984" y="3651152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4" name="直接连接符 123"/>
          <p:cNvCxnSpPr/>
          <p:nvPr/>
        </p:nvCxnSpPr>
        <p:spPr>
          <a:xfrm>
            <a:off x="14519984" y="3795814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/>
          <p:nvPr/>
        </p:nvCxnSpPr>
        <p:spPr>
          <a:xfrm flipV="1">
            <a:off x="14662660" y="3281434"/>
            <a:ext cx="1324" cy="794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连接符: 肘形 125"/>
          <p:cNvCxnSpPr/>
          <p:nvPr/>
        </p:nvCxnSpPr>
        <p:spPr>
          <a:xfrm rot="16200000" flipV="1">
            <a:off x="14060802" y="4259289"/>
            <a:ext cx="1073439" cy="167359"/>
          </a:xfrm>
          <a:prstGeom prst="bentConnector4">
            <a:avLst>
              <a:gd name="adj1" fmla="val 257"/>
              <a:gd name="adj2" fmla="val 7630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14219845" y="2660650"/>
            <a:ext cx="916433" cy="631835"/>
          </a:xfrm>
          <a:prstGeom prst="rect">
            <a:avLst/>
          </a:prstGeom>
          <a:solidFill>
            <a:srgbClr val="FEF1C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ITM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28" name="直接箭头连接符 127"/>
          <p:cNvCxnSpPr/>
          <p:nvPr/>
        </p:nvCxnSpPr>
        <p:spPr>
          <a:xfrm flipV="1">
            <a:off x="18946593" y="7181339"/>
            <a:ext cx="0" cy="9086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连接符: 肘形 128"/>
          <p:cNvCxnSpPr/>
          <p:nvPr/>
        </p:nvCxnSpPr>
        <p:spPr>
          <a:xfrm rot="16200000" flipV="1">
            <a:off x="18328009" y="6864017"/>
            <a:ext cx="1073439" cy="167359"/>
          </a:xfrm>
          <a:prstGeom prst="bentConnector4">
            <a:avLst>
              <a:gd name="adj1" fmla="val 257"/>
              <a:gd name="adj2" fmla="val 7630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 flipV="1">
            <a:off x="18946593" y="5853283"/>
            <a:ext cx="0" cy="8345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/>
          <p:nvPr/>
        </p:nvCxnSpPr>
        <p:spPr>
          <a:xfrm flipV="1">
            <a:off x="18945269" y="4567973"/>
            <a:ext cx="1324" cy="794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连接符: 肘形 131"/>
          <p:cNvCxnSpPr/>
          <p:nvPr/>
        </p:nvCxnSpPr>
        <p:spPr>
          <a:xfrm rot="16200000" flipV="1">
            <a:off x="18328009" y="5539418"/>
            <a:ext cx="1073439" cy="167359"/>
          </a:xfrm>
          <a:prstGeom prst="bentConnector4">
            <a:avLst>
              <a:gd name="adj1" fmla="val 257"/>
              <a:gd name="adj2" fmla="val 7630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/>
          <p:nvPr/>
        </p:nvCxnSpPr>
        <p:spPr>
          <a:xfrm flipV="1">
            <a:off x="18929867" y="3281434"/>
            <a:ext cx="1324" cy="794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肘形 133"/>
          <p:cNvCxnSpPr/>
          <p:nvPr/>
        </p:nvCxnSpPr>
        <p:spPr>
          <a:xfrm rot="16200000" flipV="1">
            <a:off x="18328009" y="4259289"/>
            <a:ext cx="1073439" cy="167359"/>
          </a:xfrm>
          <a:prstGeom prst="bentConnector4">
            <a:avLst>
              <a:gd name="adj1" fmla="val 257"/>
              <a:gd name="adj2" fmla="val 7630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8801269" y="6410976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18811242" y="5100195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18801269" y="3813815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/>
          <p:cNvSpPr/>
          <p:nvPr/>
        </p:nvSpPr>
        <p:spPr>
          <a:xfrm>
            <a:off x="18471650" y="2675621"/>
            <a:ext cx="916433" cy="598904"/>
          </a:xfrm>
          <a:prstGeom prst="rect">
            <a:avLst/>
          </a:prstGeom>
          <a:solidFill>
            <a:srgbClr val="FEF1C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LM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43" name="连接符: 肘形 142"/>
          <p:cNvCxnSpPr>
            <a:stCxn id="69" idx="0"/>
          </p:cNvCxnSpPr>
          <p:nvPr/>
        </p:nvCxnSpPr>
        <p:spPr>
          <a:xfrm rot="5400000" flipH="1" flipV="1">
            <a:off x="11066371" y="-2291578"/>
            <a:ext cx="517708" cy="10108292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连接符: 肘形 144"/>
          <p:cNvCxnSpPr>
            <a:endCxn id="21" idx="1"/>
          </p:cNvCxnSpPr>
          <p:nvPr/>
        </p:nvCxnSpPr>
        <p:spPr>
          <a:xfrm rot="16200000" flipH="1">
            <a:off x="11451119" y="3223730"/>
            <a:ext cx="3098290" cy="166732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连接符: 肘形 146"/>
          <p:cNvCxnSpPr/>
          <p:nvPr/>
        </p:nvCxnSpPr>
        <p:spPr>
          <a:xfrm rot="16200000" flipH="1">
            <a:off x="15702942" y="3166126"/>
            <a:ext cx="3102826" cy="177800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44" idx="0"/>
            <a:endCxn id="40" idx="2"/>
          </p:cNvCxnSpPr>
          <p:nvPr/>
        </p:nvCxnSpPr>
        <p:spPr>
          <a:xfrm flipV="1">
            <a:off x="15437757" y="8497257"/>
            <a:ext cx="0" cy="320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44" idx="1"/>
          </p:cNvCxnSpPr>
          <p:nvPr/>
        </p:nvCxnSpPr>
        <p:spPr>
          <a:xfrm flipH="1" flipV="1">
            <a:off x="11386457" y="8554435"/>
            <a:ext cx="1525814" cy="5386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>
            <a:stCxn id="44" idx="3"/>
          </p:cNvCxnSpPr>
          <p:nvPr/>
        </p:nvCxnSpPr>
        <p:spPr>
          <a:xfrm flipV="1">
            <a:off x="17963242" y="8497257"/>
            <a:ext cx="1572987" cy="5958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371849" y="1727200"/>
            <a:ext cx="8324851" cy="3771900"/>
          </a:xfrm>
          <a:prstGeom prst="rect">
            <a:avLst/>
          </a:prstGeom>
          <a:solidFill>
            <a:srgbClr val="F3F9EF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L 形 19"/>
          <p:cNvSpPr/>
          <p:nvPr/>
        </p:nvSpPr>
        <p:spPr>
          <a:xfrm>
            <a:off x="3059850" y="2218511"/>
            <a:ext cx="8636850" cy="4588689"/>
          </a:xfrm>
          <a:prstGeom prst="corner">
            <a:avLst>
              <a:gd name="adj1" fmla="val 41867"/>
              <a:gd name="adj2" fmla="val 84973"/>
            </a:avLst>
          </a:prstGeom>
          <a:solidFill>
            <a:srgbClr val="DCE3F0"/>
          </a:solidFill>
          <a:ln w="19050">
            <a:solidFill>
              <a:srgbClr val="8290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77257" y="3439886"/>
            <a:ext cx="2148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多模态输入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55" y="3920028"/>
            <a:ext cx="344976" cy="3449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102" y="3920026"/>
            <a:ext cx="344977" cy="344977"/>
          </a:xfrm>
          <a:prstGeom prst="rect">
            <a:avLst/>
          </a:prstGeom>
        </p:spPr>
      </p:pic>
      <p:sp>
        <p:nvSpPr>
          <p:cNvPr id="17" name="箭头: 右 16"/>
          <p:cNvSpPr/>
          <p:nvPr/>
        </p:nvSpPr>
        <p:spPr>
          <a:xfrm>
            <a:off x="2774950" y="3765550"/>
            <a:ext cx="650421" cy="215900"/>
          </a:xfrm>
          <a:prstGeom prst="rightArrow">
            <a:avLst/>
          </a:prstGeom>
          <a:solidFill>
            <a:srgbClr val="D0CECE"/>
          </a:solidFill>
          <a:ln>
            <a:solidFill>
              <a:srgbClr val="5F61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>
            <a:off x="3553227" y="2729167"/>
            <a:ext cx="3084315" cy="357082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8290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7" name="直接连接符 96"/>
          <p:cNvCxnSpPr>
            <a:stCxn id="41" idx="6"/>
            <a:endCxn id="35" idx="2"/>
          </p:cNvCxnSpPr>
          <p:nvPr/>
        </p:nvCxnSpPr>
        <p:spPr>
          <a:xfrm>
            <a:off x="4352634" y="4832784"/>
            <a:ext cx="215410" cy="53854"/>
          </a:xfrm>
          <a:prstGeom prst="line">
            <a:avLst/>
          </a:prstGeom>
          <a:ln w="12700">
            <a:solidFill>
              <a:srgbClr val="626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40" idx="6"/>
            <a:endCxn id="35" idx="2"/>
          </p:cNvCxnSpPr>
          <p:nvPr/>
        </p:nvCxnSpPr>
        <p:spPr>
          <a:xfrm flipV="1">
            <a:off x="4352634" y="4886638"/>
            <a:ext cx="215410" cy="171927"/>
          </a:xfrm>
          <a:prstGeom prst="line">
            <a:avLst/>
          </a:prstGeom>
          <a:ln w="12700">
            <a:solidFill>
              <a:srgbClr val="6262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136601" y="2813050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多模态编码器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91599" y="5490566"/>
            <a:ext cx="209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开源或第三方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VLM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4493419" y="3456564"/>
            <a:ext cx="1060450" cy="1062000"/>
            <a:chOff x="3867150" y="4265003"/>
            <a:chExt cx="1060450" cy="1062000"/>
          </a:xfrm>
        </p:grpSpPr>
        <p:sp>
          <p:nvSpPr>
            <p:cNvPr id="148" name="矩形 147"/>
            <p:cNvSpPr/>
            <p:nvPr/>
          </p:nvSpPr>
          <p:spPr>
            <a:xfrm>
              <a:off x="3867150" y="4265003"/>
              <a:ext cx="1060450" cy="1062000"/>
            </a:xfrm>
            <a:prstGeom prst="rect">
              <a:avLst/>
            </a:prstGeom>
            <a:solidFill>
              <a:srgbClr val="EDEDED"/>
            </a:solidFill>
            <a:ln>
              <a:solidFill>
                <a:srgbClr val="45454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686300" y="4526691"/>
              <a:ext cx="168275" cy="529045"/>
            </a:xfrm>
            <a:prstGeom prst="rect">
              <a:avLst/>
            </a:prstGeom>
            <a:solidFill>
              <a:srgbClr val="A1A1A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4697824" y="4551651"/>
              <a:ext cx="145002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4697824" y="4887353"/>
              <a:ext cx="145002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4324744" y="4361198"/>
              <a:ext cx="168275" cy="873269"/>
            </a:xfrm>
            <a:prstGeom prst="rect">
              <a:avLst/>
            </a:prstGeom>
            <a:solidFill>
              <a:srgbClr val="A1A1A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3956050" y="4455456"/>
              <a:ext cx="168275" cy="671512"/>
            </a:xfrm>
            <a:prstGeom prst="rect">
              <a:avLst/>
            </a:prstGeom>
            <a:solidFill>
              <a:srgbClr val="A1A1A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3967574" y="4715214"/>
              <a:ext cx="145002" cy="388139"/>
              <a:chOff x="3967574" y="4595221"/>
              <a:chExt cx="145002" cy="388139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3967574" y="4595221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3967574" y="4839360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5" name="椭圆 154"/>
            <p:cNvSpPr/>
            <p:nvPr/>
          </p:nvSpPr>
          <p:spPr>
            <a:xfrm>
              <a:off x="3967574" y="4479651"/>
              <a:ext cx="145002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6" name="组合 155"/>
            <p:cNvGrpSpPr/>
            <p:nvPr/>
          </p:nvGrpSpPr>
          <p:grpSpPr>
            <a:xfrm>
              <a:off x="4336493" y="4388726"/>
              <a:ext cx="145921" cy="814554"/>
              <a:chOff x="4336952" y="4216799"/>
              <a:chExt cx="145921" cy="814554"/>
            </a:xfrm>
          </p:grpSpPr>
          <p:sp>
            <p:nvSpPr>
              <p:cNvPr id="175" name="椭圆 174"/>
              <p:cNvSpPr/>
              <p:nvPr/>
            </p:nvSpPr>
            <p:spPr>
              <a:xfrm>
                <a:off x="4337871" y="4887353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>
                <a:off x="4337871" y="4661572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4337871" y="4442580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>
                <a:off x="4336952" y="4216799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57" name="直接连接符 156"/>
            <p:cNvCxnSpPr>
              <a:stCxn id="155" idx="6"/>
              <a:endCxn id="178" idx="2"/>
            </p:cNvCxnSpPr>
            <p:nvPr/>
          </p:nvCxnSpPr>
          <p:spPr>
            <a:xfrm flipV="1">
              <a:off x="4112576" y="4460726"/>
              <a:ext cx="223917" cy="90925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>
              <a:stCxn id="155" idx="6"/>
              <a:endCxn id="177" idx="2"/>
            </p:cNvCxnSpPr>
            <p:nvPr/>
          </p:nvCxnSpPr>
          <p:spPr>
            <a:xfrm>
              <a:off x="4112576" y="4551651"/>
              <a:ext cx="224836" cy="134856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>
              <a:stCxn id="155" idx="6"/>
              <a:endCxn id="176" idx="2"/>
            </p:cNvCxnSpPr>
            <p:nvPr/>
          </p:nvCxnSpPr>
          <p:spPr>
            <a:xfrm>
              <a:off x="4112576" y="4551651"/>
              <a:ext cx="224836" cy="353848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155" idx="6"/>
              <a:endCxn id="175" idx="2"/>
            </p:cNvCxnSpPr>
            <p:nvPr/>
          </p:nvCxnSpPr>
          <p:spPr>
            <a:xfrm>
              <a:off x="4112576" y="4551651"/>
              <a:ext cx="224836" cy="579629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stCxn id="153" idx="3"/>
            </p:cNvCxnSpPr>
            <p:nvPr/>
          </p:nvCxnSpPr>
          <p:spPr>
            <a:xfrm flipV="1">
              <a:off x="4124325" y="4478270"/>
              <a:ext cx="197212" cy="312942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179" idx="6"/>
              <a:endCxn id="177" idx="2"/>
            </p:cNvCxnSpPr>
            <p:nvPr/>
          </p:nvCxnSpPr>
          <p:spPr>
            <a:xfrm flipV="1">
              <a:off x="4112576" y="4686507"/>
              <a:ext cx="224836" cy="100707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153" idx="3"/>
              <a:endCxn id="176" idx="2"/>
            </p:cNvCxnSpPr>
            <p:nvPr/>
          </p:nvCxnSpPr>
          <p:spPr>
            <a:xfrm>
              <a:off x="4124325" y="4791212"/>
              <a:ext cx="213087" cy="114287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153" idx="3"/>
              <a:endCxn id="175" idx="2"/>
            </p:cNvCxnSpPr>
            <p:nvPr/>
          </p:nvCxnSpPr>
          <p:spPr>
            <a:xfrm>
              <a:off x="4124325" y="4791212"/>
              <a:ext cx="213087" cy="340068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180" idx="6"/>
              <a:endCxn id="178" idx="2"/>
            </p:cNvCxnSpPr>
            <p:nvPr/>
          </p:nvCxnSpPr>
          <p:spPr>
            <a:xfrm flipV="1">
              <a:off x="4112576" y="4460726"/>
              <a:ext cx="223917" cy="570627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80" idx="6"/>
              <a:endCxn id="177" idx="2"/>
            </p:cNvCxnSpPr>
            <p:nvPr/>
          </p:nvCxnSpPr>
          <p:spPr>
            <a:xfrm flipV="1">
              <a:off x="4112576" y="4686507"/>
              <a:ext cx="224836" cy="344846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stCxn id="180" idx="6"/>
              <a:endCxn id="176" idx="2"/>
            </p:cNvCxnSpPr>
            <p:nvPr/>
          </p:nvCxnSpPr>
          <p:spPr>
            <a:xfrm flipV="1">
              <a:off x="4112576" y="4905499"/>
              <a:ext cx="224836" cy="125854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80" idx="6"/>
              <a:endCxn id="175" idx="2"/>
            </p:cNvCxnSpPr>
            <p:nvPr/>
          </p:nvCxnSpPr>
          <p:spPr>
            <a:xfrm>
              <a:off x="4112576" y="5031353"/>
              <a:ext cx="224836" cy="99927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78" idx="6"/>
              <a:endCxn id="150" idx="2"/>
            </p:cNvCxnSpPr>
            <p:nvPr/>
          </p:nvCxnSpPr>
          <p:spPr>
            <a:xfrm>
              <a:off x="4481495" y="4460726"/>
              <a:ext cx="216329" cy="162925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78" idx="6"/>
              <a:endCxn id="151" idx="2"/>
            </p:cNvCxnSpPr>
            <p:nvPr/>
          </p:nvCxnSpPr>
          <p:spPr>
            <a:xfrm>
              <a:off x="4481495" y="4460726"/>
              <a:ext cx="216329" cy="498627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77" idx="6"/>
              <a:endCxn id="150" idx="2"/>
            </p:cNvCxnSpPr>
            <p:nvPr/>
          </p:nvCxnSpPr>
          <p:spPr>
            <a:xfrm flipV="1">
              <a:off x="4482414" y="4623651"/>
              <a:ext cx="215410" cy="62856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77" idx="6"/>
              <a:endCxn id="151" idx="2"/>
            </p:cNvCxnSpPr>
            <p:nvPr/>
          </p:nvCxnSpPr>
          <p:spPr>
            <a:xfrm>
              <a:off x="4482414" y="4686507"/>
              <a:ext cx="215410" cy="272846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>
              <a:stCxn id="176" idx="6"/>
              <a:endCxn id="150" idx="2"/>
            </p:cNvCxnSpPr>
            <p:nvPr/>
          </p:nvCxnSpPr>
          <p:spPr>
            <a:xfrm flipV="1">
              <a:off x="4482414" y="4623651"/>
              <a:ext cx="215410" cy="281848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>
              <a:stCxn id="175" idx="6"/>
              <a:endCxn id="150" idx="2"/>
            </p:cNvCxnSpPr>
            <p:nvPr/>
          </p:nvCxnSpPr>
          <p:spPr>
            <a:xfrm flipV="1">
              <a:off x="4482414" y="4623651"/>
              <a:ext cx="215410" cy="507629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4115854" y="3812898"/>
            <a:ext cx="1060450" cy="1062000"/>
            <a:chOff x="3867150" y="4265003"/>
            <a:chExt cx="1060450" cy="1062000"/>
          </a:xfrm>
        </p:grpSpPr>
        <p:sp>
          <p:nvSpPr>
            <p:cNvPr id="112" name="矩形 111"/>
            <p:cNvSpPr/>
            <p:nvPr/>
          </p:nvSpPr>
          <p:spPr>
            <a:xfrm>
              <a:off x="3867150" y="4265003"/>
              <a:ext cx="1060450" cy="1062000"/>
            </a:xfrm>
            <a:prstGeom prst="rect">
              <a:avLst/>
            </a:prstGeom>
            <a:solidFill>
              <a:srgbClr val="EDEDED"/>
            </a:solidFill>
            <a:ln>
              <a:solidFill>
                <a:srgbClr val="45454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4686300" y="4526691"/>
              <a:ext cx="168275" cy="529045"/>
            </a:xfrm>
            <a:prstGeom prst="rect">
              <a:avLst/>
            </a:prstGeom>
            <a:solidFill>
              <a:srgbClr val="A1A1A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4697824" y="4551651"/>
              <a:ext cx="145002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97824" y="4887353"/>
              <a:ext cx="145002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4324744" y="4361198"/>
              <a:ext cx="168275" cy="873269"/>
            </a:xfrm>
            <a:prstGeom prst="rect">
              <a:avLst/>
            </a:prstGeom>
            <a:solidFill>
              <a:srgbClr val="A1A1A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3956050" y="4455456"/>
              <a:ext cx="168275" cy="671512"/>
            </a:xfrm>
            <a:prstGeom prst="rect">
              <a:avLst/>
            </a:prstGeom>
            <a:solidFill>
              <a:srgbClr val="A1A1A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3967574" y="4715214"/>
              <a:ext cx="145002" cy="388139"/>
              <a:chOff x="3967574" y="4595221"/>
              <a:chExt cx="145002" cy="388139"/>
            </a:xfrm>
          </p:grpSpPr>
          <p:sp>
            <p:nvSpPr>
              <p:cNvPr id="143" name="椭圆 142"/>
              <p:cNvSpPr/>
              <p:nvPr/>
            </p:nvSpPr>
            <p:spPr>
              <a:xfrm>
                <a:off x="3967574" y="4595221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3967574" y="4839360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9" name="椭圆 118"/>
            <p:cNvSpPr/>
            <p:nvPr/>
          </p:nvSpPr>
          <p:spPr>
            <a:xfrm>
              <a:off x="3967574" y="4479651"/>
              <a:ext cx="145002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6262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4336493" y="4388726"/>
              <a:ext cx="145921" cy="814554"/>
              <a:chOff x="4336952" y="4216799"/>
              <a:chExt cx="145921" cy="814554"/>
            </a:xfrm>
          </p:grpSpPr>
          <p:sp>
            <p:nvSpPr>
              <p:cNvPr id="139" name="椭圆 138"/>
              <p:cNvSpPr/>
              <p:nvPr/>
            </p:nvSpPr>
            <p:spPr>
              <a:xfrm>
                <a:off x="4337871" y="4887353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>
                <a:off x="4337871" y="4661572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4337871" y="4442580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4336952" y="4216799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21" name="直接连接符 120"/>
            <p:cNvCxnSpPr>
              <a:stCxn id="119" idx="6"/>
              <a:endCxn id="142" idx="2"/>
            </p:cNvCxnSpPr>
            <p:nvPr/>
          </p:nvCxnSpPr>
          <p:spPr>
            <a:xfrm flipV="1">
              <a:off x="4112576" y="4460726"/>
              <a:ext cx="223917" cy="90925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19" idx="6"/>
              <a:endCxn id="141" idx="2"/>
            </p:cNvCxnSpPr>
            <p:nvPr/>
          </p:nvCxnSpPr>
          <p:spPr>
            <a:xfrm>
              <a:off x="4112576" y="4551651"/>
              <a:ext cx="224836" cy="134856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19" idx="6"/>
              <a:endCxn id="140" idx="2"/>
            </p:cNvCxnSpPr>
            <p:nvPr/>
          </p:nvCxnSpPr>
          <p:spPr>
            <a:xfrm>
              <a:off x="4112576" y="4551651"/>
              <a:ext cx="224836" cy="353848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19" idx="6"/>
              <a:endCxn id="139" idx="2"/>
            </p:cNvCxnSpPr>
            <p:nvPr/>
          </p:nvCxnSpPr>
          <p:spPr>
            <a:xfrm>
              <a:off x="4112576" y="4551651"/>
              <a:ext cx="224836" cy="579629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17" idx="3"/>
            </p:cNvCxnSpPr>
            <p:nvPr/>
          </p:nvCxnSpPr>
          <p:spPr>
            <a:xfrm flipV="1">
              <a:off x="4124325" y="4478270"/>
              <a:ext cx="197212" cy="312942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43" idx="6"/>
              <a:endCxn id="141" idx="2"/>
            </p:cNvCxnSpPr>
            <p:nvPr/>
          </p:nvCxnSpPr>
          <p:spPr>
            <a:xfrm flipV="1">
              <a:off x="4112576" y="4686507"/>
              <a:ext cx="224836" cy="100707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17" idx="3"/>
              <a:endCxn id="140" idx="2"/>
            </p:cNvCxnSpPr>
            <p:nvPr/>
          </p:nvCxnSpPr>
          <p:spPr>
            <a:xfrm>
              <a:off x="4124325" y="4791212"/>
              <a:ext cx="213087" cy="114287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17" idx="3"/>
              <a:endCxn id="139" idx="2"/>
            </p:cNvCxnSpPr>
            <p:nvPr/>
          </p:nvCxnSpPr>
          <p:spPr>
            <a:xfrm>
              <a:off x="4124325" y="4791212"/>
              <a:ext cx="213087" cy="340068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44" idx="6"/>
              <a:endCxn id="142" idx="2"/>
            </p:cNvCxnSpPr>
            <p:nvPr/>
          </p:nvCxnSpPr>
          <p:spPr>
            <a:xfrm flipV="1">
              <a:off x="4112576" y="4460726"/>
              <a:ext cx="223917" cy="570627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>
              <a:stCxn id="144" idx="6"/>
              <a:endCxn id="141" idx="2"/>
            </p:cNvCxnSpPr>
            <p:nvPr/>
          </p:nvCxnSpPr>
          <p:spPr>
            <a:xfrm flipV="1">
              <a:off x="4112576" y="4686507"/>
              <a:ext cx="224836" cy="344846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>
              <a:stCxn id="144" idx="6"/>
              <a:endCxn id="140" idx="2"/>
            </p:cNvCxnSpPr>
            <p:nvPr/>
          </p:nvCxnSpPr>
          <p:spPr>
            <a:xfrm flipV="1">
              <a:off x="4112576" y="4905499"/>
              <a:ext cx="224836" cy="125854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>
              <a:stCxn id="144" idx="6"/>
              <a:endCxn id="139" idx="2"/>
            </p:cNvCxnSpPr>
            <p:nvPr/>
          </p:nvCxnSpPr>
          <p:spPr>
            <a:xfrm>
              <a:off x="4112576" y="5031353"/>
              <a:ext cx="224836" cy="99927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>
              <a:stCxn id="142" idx="6"/>
              <a:endCxn id="114" idx="2"/>
            </p:cNvCxnSpPr>
            <p:nvPr/>
          </p:nvCxnSpPr>
          <p:spPr>
            <a:xfrm>
              <a:off x="4481495" y="4460726"/>
              <a:ext cx="216329" cy="162925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>
              <a:stCxn id="142" idx="6"/>
              <a:endCxn id="115" idx="2"/>
            </p:cNvCxnSpPr>
            <p:nvPr/>
          </p:nvCxnSpPr>
          <p:spPr>
            <a:xfrm>
              <a:off x="4481495" y="4460726"/>
              <a:ext cx="216329" cy="498627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>
              <a:stCxn id="141" idx="6"/>
              <a:endCxn id="114" idx="2"/>
            </p:cNvCxnSpPr>
            <p:nvPr/>
          </p:nvCxnSpPr>
          <p:spPr>
            <a:xfrm flipV="1">
              <a:off x="4482414" y="4623651"/>
              <a:ext cx="215410" cy="62856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>
              <a:stCxn id="141" idx="6"/>
              <a:endCxn id="115" idx="2"/>
            </p:cNvCxnSpPr>
            <p:nvPr/>
          </p:nvCxnSpPr>
          <p:spPr>
            <a:xfrm>
              <a:off x="4482414" y="4686507"/>
              <a:ext cx="215410" cy="272846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>
              <a:stCxn id="140" idx="6"/>
              <a:endCxn id="114" idx="2"/>
            </p:cNvCxnSpPr>
            <p:nvPr/>
          </p:nvCxnSpPr>
          <p:spPr>
            <a:xfrm flipV="1">
              <a:off x="4482414" y="4623651"/>
              <a:ext cx="215410" cy="281848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>
              <a:stCxn id="139" idx="6"/>
              <a:endCxn id="114" idx="2"/>
            </p:cNvCxnSpPr>
            <p:nvPr/>
          </p:nvCxnSpPr>
          <p:spPr>
            <a:xfrm flipV="1">
              <a:off x="4482414" y="4623651"/>
              <a:ext cx="215410" cy="507629"/>
            </a:xfrm>
            <a:prstGeom prst="line">
              <a:avLst/>
            </a:prstGeom>
            <a:ln w="12700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3737370" y="4192288"/>
            <a:ext cx="1060450" cy="1062000"/>
            <a:chOff x="3794296" y="4327024"/>
            <a:chExt cx="1060450" cy="1062000"/>
          </a:xfrm>
        </p:grpSpPr>
        <p:grpSp>
          <p:nvGrpSpPr>
            <p:cNvPr id="106" name="组合 105"/>
            <p:cNvGrpSpPr/>
            <p:nvPr/>
          </p:nvGrpSpPr>
          <p:grpSpPr>
            <a:xfrm>
              <a:off x="3794296" y="4327024"/>
              <a:ext cx="1060450" cy="1062000"/>
              <a:chOff x="3867150" y="4265003"/>
              <a:chExt cx="1060450" cy="10620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867150" y="4265003"/>
                <a:ext cx="1060450" cy="1062000"/>
              </a:xfrm>
              <a:prstGeom prst="rect">
                <a:avLst/>
              </a:prstGeom>
              <a:solidFill>
                <a:srgbClr val="EDEDED"/>
              </a:solidFill>
              <a:ln>
                <a:solidFill>
                  <a:srgbClr val="45454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686300" y="4526691"/>
                <a:ext cx="168275" cy="529045"/>
              </a:xfrm>
              <a:prstGeom prst="rect">
                <a:avLst/>
              </a:prstGeom>
              <a:solidFill>
                <a:srgbClr val="A1A1A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4697824" y="4551651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697824" y="4887353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324744" y="4361198"/>
                <a:ext cx="168275" cy="873269"/>
              </a:xfrm>
              <a:prstGeom prst="rect">
                <a:avLst/>
              </a:prstGeom>
              <a:solidFill>
                <a:srgbClr val="A1A1A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956050" y="4455456"/>
                <a:ext cx="168275" cy="671512"/>
              </a:xfrm>
              <a:prstGeom prst="rect">
                <a:avLst/>
              </a:prstGeom>
              <a:solidFill>
                <a:srgbClr val="A1A1A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3967574" y="4715214"/>
                <a:ext cx="145002" cy="388139"/>
                <a:chOff x="3967574" y="4595221"/>
                <a:chExt cx="145002" cy="388139"/>
              </a:xfrm>
            </p:grpSpPr>
            <p:sp>
              <p:nvSpPr>
                <p:cNvPr id="28" name="椭圆 27"/>
                <p:cNvSpPr/>
                <p:nvPr/>
              </p:nvSpPr>
              <p:spPr>
                <a:xfrm>
                  <a:off x="3967574" y="4595221"/>
                  <a:ext cx="145002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62626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3967574" y="4839360"/>
                  <a:ext cx="145002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62626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7" name="椭圆 36"/>
              <p:cNvSpPr/>
              <p:nvPr/>
            </p:nvSpPr>
            <p:spPr>
              <a:xfrm>
                <a:off x="3967574" y="4479651"/>
                <a:ext cx="145002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4336493" y="4388726"/>
                <a:ext cx="145921" cy="814554"/>
                <a:chOff x="4336952" y="4216799"/>
                <a:chExt cx="145921" cy="814554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4337871" y="4887353"/>
                  <a:ext cx="145002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62626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4337871" y="4661572"/>
                  <a:ext cx="145002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62626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4337871" y="4442580"/>
                  <a:ext cx="145002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62626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4336952" y="4216799"/>
                  <a:ext cx="145002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62626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6" name="直接连接符 45"/>
              <p:cNvCxnSpPr>
                <a:stCxn id="37" idx="6"/>
                <a:endCxn id="43" idx="2"/>
              </p:cNvCxnSpPr>
              <p:nvPr/>
            </p:nvCxnSpPr>
            <p:spPr>
              <a:xfrm flipV="1">
                <a:off x="4112576" y="4460726"/>
                <a:ext cx="223917" cy="90925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37" idx="6"/>
                <a:endCxn id="42" idx="2"/>
              </p:cNvCxnSpPr>
              <p:nvPr/>
            </p:nvCxnSpPr>
            <p:spPr>
              <a:xfrm>
                <a:off x="4112576" y="4551651"/>
                <a:ext cx="224836" cy="134856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37" idx="6"/>
                <a:endCxn id="41" idx="2"/>
              </p:cNvCxnSpPr>
              <p:nvPr/>
            </p:nvCxnSpPr>
            <p:spPr>
              <a:xfrm>
                <a:off x="4112576" y="4551651"/>
                <a:ext cx="224836" cy="353848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stCxn id="37" idx="6"/>
                <a:endCxn id="40" idx="2"/>
              </p:cNvCxnSpPr>
              <p:nvPr/>
            </p:nvCxnSpPr>
            <p:spPr>
              <a:xfrm>
                <a:off x="4112576" y="4551651"/>
                <a:ext cx="224836" cy="579629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27" idx="3"/>
              </p:cNvCxnSpPr>
              <p:nvPr/>
            </p:nvCxnSpPr>
            <p:spPr>
              <a:xfrm flipV="1">
                <a:off x="4124325" y="4478270"/>
                <a:ext cx="197212" cy="312942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stCxn id="28" idx="6"/>
                <a:endCxn id="42" idx="2"/>
              </p:cNvCxnSpPr>
              <p:nvPr/>
            </p:nvCxnSpPr>
            <p:spPr>
              <a:xfrm flipV="1">
                <a:off x="4112576" y="4686507"/>
                <a:ext cx="224836" cy="100707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27" idx="3"/>
                <a:endCxn id="41" idx="2"/>
              </p:cNvCxnSpPr>
              <p:nvPr/>
            </p:nvCxnSpPr>
            <p:spPr>
              <a:xfrm>
                <a:off x="4124325" y="4791212"/>
                <a:ext cx="213087" cy="114287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27" idx="3"/>
                <a:endCxn id="40" idx="2"/>
              </p:cNvCxnSpPr>
              <p:nvPr/>
            </p:nvCxnSpPr>
            <p:spPr>
              <a:xfrm>
                <a:off x="4124325" y="4791212"/>
                <a:ext cx="213087" cy="340068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stCxn id="29" idx="6"/>
                <a:endCxn id="43" idx="2"/>
              </p:cNvCxnSpPr>
              <p:nvPr/>
            </p:nvCxnSpPr>
            <p:spPr>
              <a:xfrm flipV="1">
                <a:off x="4112576" y="4460726"/>
                <a:ext cx="223917" cy="570627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>
                <a:stCxn id="29" idx="6"/>
                <a:endCxn id="42" idx="2"/>
              </p:cNvCxnSpPr>
              <p:nvPr/>
            </p:nvCxnSpPr>
            <p:spPr>
              <a:xfrm flipV="1">
                <a:off x="4112576" y="4686507"/>
                <a:ext cx="224836" cy="344846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>
                <a:stCxn id="29" idx="6"/>
                <a:endCxn id="41" idx="2"/>
              </p:cNvCxnSpPr>
              <p:nvPr/>
            </p:nvCxnSpPr>
            <p:spPr>
              <a:xfrm flipV="1">
                <a:off x="4112576" y="4905499"/>
                <a:ext cx="224836" cy="125854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>
                <a:stCxn id="29" idx="6"/>
                <a:endCxn id="40" idx="2"/>
              </p:cNvCxnSpPr>
              <p:nvPr/>
            </p:nvCxnSpPr>
            <p:spPr>
              <a:xfrm>
                <a:off x="4112576" y="5031353"/>
                <a:ext cx="224836" cy="99927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43" idx="6"/>
                <a:endCxn id="34" idx="2"/>
              </p:cNvCxnSpPr>
              <p:nvPr/>
            </p:nvCxnSpPr>
            <p:spPr>
              <a:xfrm>
                <a:off x="4481495" y="4460726"/>
                <a:ext cx="216329" cy="162925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>
                <a:stCxn id="43" idx="6"/>
                <a:endCxn id="35" idx="2"/>
              </p:cNvCxnSpPr>
              <p:nvPr/>
            </p:nvCxnSpPr>
            <p:spPr>
              <a:xfrm>
                <a:off x="4481495" y="4460726"/>
                <a:ext cx="216329" cy="498627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stCxn id="42" idx="6"/>
                <a:endCxn id="34" idx="2"/>
              </p:cNvCxnSpPr>
              <p:nvPr/>
            </p:nvCxnSpPr>
            <p:spPr>
              <a:xfrm flipV="1">
                <a:off x="4482414" y="4623651"/>
                <a:ext cx="215410" cy="62856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>
                <a:stCxn id="42" idx="6"/>
                <a:endCxn id="35" idx="2"/>
              </p:cNvCxnSpPr>
              <p:nvPr/>
            </p:nvCxnSpPr>
            <p:spPr>
              <a:xfrm>
                <a:off x="4482414" y="4686507"/>
                <a:ext cx="215410" cy="272846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>
                <a:stCxn id="41" idx="6"/>
                <a:endCxn id="34" idx="2"/>
              </p:cNvCxnSpPr>
              <p:nvPr/>
            </p:nvCxnSpPr>
            <p:spPr>
              <a:xfrm flipV="1">
                <a:off x="4482414" y="4623651"/>
                <a:ext cx="215410" cy="281848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>
                <a:stCxn id="40" idx="6"/>
                <a:endCxn id="34" idx="2"/>
              </p:cNvCxnSpPr>
              <p:nvPr/>
            </p:nvCxnSpPr>
            <p:spPr>
              <a:xfrm flipV="1">
                <a:off x="4482414" y="4623651"/>
                <a:ext cx="215410" cy="507629"/>
              </a:xfrm>
              <a:prstGeom prst="line">
                <a:avLst/>
              </a:prstGeom>
              <a:ln w="12700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544" y="4360182"/>
              <a:ext cx="190634" cy="190634"/>
            </a:xfrm>
            <a:prstGeom prst="rect">
              <a:avLst/>
            </a:prstGeom>
          </p:spPr>
        </p:pic>
      </p:grpSp>
      <p:pic>
        <p:nvPicPr>
          <p:cNvPr id="182" name="图片 181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70" y="3920027"/>
            <a:ext cx="344977" cy="344977"/>
          </a:xfrm>
          <a:prstGeom prst="rect">
            <a:avLst/>
          </a:prstGeom>
        </p:spPr>
      </p:pic>
      <p:pic>
        <p:nvPicPr>
          <p:cNvPr id="183" name="图片 182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72" y="3489556"/>
            <a:ext cx="190800" cy="190800"/>
          </a:xfrm>
          <a:prstGeom prst="rect">
            <a:avLst/>
          </a:prstGeom>
        </p:spPr>
      </p:pic>
      <p:pic>
        <p:nvPicPr>
          <p:cNvPr id="187" name="图片 186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3893" y="3917595"/>
            <a:ext cx="344976" cy="344976"/>
          </a:xfrm>
          <a:prstGeom prst="rect">
            <a:avLst/>
          </a:prstGeom>
        </p:spPr>
      </p:pic>
      <p:pic>
        <p:nvPicPr>
          <p:cNvPr id="188" name="图片 18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26301" y="3848632"/>
            <a:ext cx="190800" cy="190800"/>
          </a:xfrm>
          <a:prstGeom prst="rect">
            <a:avLst/>
          </a:prstGeom>
        </p:spPr>
      </p:pic>
      <p:grpSp>
        <p:nvGrpSpPr>
          <p:cNvPr id="206" name="组合 205"/>
          <p:cNvGrpSpPr/>
          <p:nvPr/>
        </p:nvGrpSpPr>
        <p:grpSpPr>
          <a:xfrm>
            <a:off x="5837509" y="3586360"/>
            <a:ext cx="231141" cy="1397000"/>
            <a:chOff x="5765799" y="7480300"/>
            <a:chExt cx="231141" cy="1397000"/>
          </a:xfrm>
        </p:grpSpPr>
        <p:sp>
          <p:nvSpPr>
            <p:cNvPr id="190" name="矩形: 圆角 189"/>
            <p:cNvSpPr/>
            <p:nvPr/>
          </p:nvSpPr>
          <p:spPr>
            <a:xfrm>
              <a:off x="5768975" y="7480300"/>
              <a:ext cx="227965" cy="1397000"/>
            </a:xfrm>
            <a:prstGeom prst="roundRect">
              <a:avLst/>
            </a:prstGeom>
            <a:solidFill>
              <a:srgbClr val="C00000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2" name="直接连接符 191"/>
            <p:cNvCxnSpPr/>
            <p:nvPr/>
          </p:nvCxnSpPr>
          <p:spPr>
            <a:xfrm>
              <a:off x="5765800" y="7710488"/>
              <a:ext cx="2311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190" idx="1"/>
              <a:endCxn id="190" idx="3"/>
            </p:cNvCxnSpPr>
            <p:nvPr/>
          </p:nvCxnSpPr>
          <p:spPr>
            <a:xfrm>
              <a:off x="5768975" y="8178800"/>
              <a:ext cx="2279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5765800" y="7935913"/>
              <a:ext cx="2311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5765800" y="8421688"/>
              <a:ext cx="2311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5765799" y="8650289"/>
              <a:ext cx="2311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文本框 206"/>
          <p:cNvSpPr txBox="1"/>
          <p:nvPr/>
        </p:nvSpPr>
        <p:spPr>
          <a:xfrm>
            <a:off x="5091530" y="4984950"/>
            <a:ext cx="170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联合嵌入空间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8" name="箭头: 右 207"/>
          <p:cNvSpPr/>
          <p:nvPr/>
        </p:nvSpPr>
        <p:spPr>
          <a:xfrm>
            <a:off x="5605069" y="4128398"/>
            <a:ext cx="200796" cy="156462"/>
          </a:xfrm>
          <a:prstGeom prst="rightArrow">
            <a:avLst/>
          </a:prstGeom>
          <a:solidFill>
            <a:srgbClr val="D0CECE"/>
          </a:solidFill>
          <a:ln>
            <a:solidFill>
              <a:srgbClr val="5F61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矩形 248"/>
          <p:cNvSpPr/>
          <p:nvPr/>
        </p:nvSpPr>
        <p:spPr>
          <a:xfrm flipV="1">
            <a:off x="6156712" y="3971925"/>
            <a:ext cx="566320" cy="11815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任意多边形: 形状 249"/>
          <p:cNvSpPr/>
          <p:nvPr/>
        </p:nvSpPr>
        <p:spPr>
          <a:xfrm flipV="1">
            <a:off x="6723032" y="3718581"/>
            <a:ext cx="339312" cy="371501"/>
          </a:xfrm>
          <a:custGeom>
            <a:avLst/>
            <a:gdLst>
              <a:gd name="connsiteX0" fmla="*/ 0 w 339312"/>
              <a:gd name="connsiteY0" fmla="*/ 0 h 334963"/>
              <a:gd name="connsiteX1" fmla="*/ 339312 w 339312"/>
              <a:gd name="connsiteY1" fmla="*/ 318450 h 334963"/>
              <a:gd name="connsiteX2" fmla="*/ 338506 w 339312"/>
              <a:gd name="connsiteY2" fmla="*/ 334963 h 334963"/>
              <a:gd name="connsiteX3" fmla="*/ 232806 w 339312"/>
              <a:gd name="connsiteY3" fmla="*/ 334963 h 334963"/>
              <a:gd name="connsiteX4" fmla="*/ 233361 w 339312"/>
              <a:gd name="connsiteY4" fmla="*/ 323606 h 334963"/>
              <a:gd name="connsiteX5" fmla="*/ 0 w 339312"/>
              <a:gd name="connsiteY5" fmla="*/ 106076 h 334963"/>
              <a:gd name="connsiteX6" fmla="*/ 0 w 339312"/>
              <a:gd name="connsiteY6" fmla="*/ 0 h 33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12" h="334963">
                <a:moveTo>
                  <a:pt x="0" y="0"/>
                </a:moveTo>
                <a:cubicBezTo>
                  <a:pt x="181114" y="0"/>
                  <a:pt x="330383" y="140090"/>
                  <a:pt x="339312" y="318450"/>
                </a:cubicBezTo>
                <a:lnTo>
                  <a:pt x="338506" y="334963"/>
                </a:lnTo>
                <a:lnTo>
                  <a:pt x="232806" y="334963"/>
                </a:lnTo>
                <a:lnTo>
                  <a:pt x="233361" y="323606"/>
                </a:lnTo>
                <a:cubicBezTo>
                  <a:pt x="227181" y="201760"/>
                  <a:pt x="124534" y="106076"/>
                  <a:pt x="0" y="106076"/>
                </a:cubicBez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1" name="矩形 250"/>
          <p:cNvSpPr/>
          <p:nvPr/>
        </p:nvSpPr>
        <p:spPr>
          <a:xfrm flipV="1">
            <a:off x="6955205" y="2919240"/>
            <a:ext cx="107140" cy="79934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矩形: 圆角 255"/>
          <p:cNvSpPr/>
          <p:nvPr/>
        </p:nvSpPr>
        <p:spPr>
          <a:xfrm>
            <a:off x="7294517" y="5050504"/>
            <a:ext cx="2810187" cy="1612078"/>
          </a:xfrm>
          <a:prstGeom prst="roundRect">
            <a:avLst/>
          </a:prstGeom>
          <a:solidFill>
            <a:srgbClr val="F8F3F9"/>
          </a:solidFill>
          <a:ln w="1905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: 圆角 254"/>
          <p:cNvSpPr/>
          <p:nvPr/>
        </p:nvSpPr>
        <p:spPr>
          <a:xfrm>
            <a:off x="7294517" y="1838325"/>
            <a:ext cx="2810187" cy="2924175"/>
          </a:xfrm>
          <a:prstGeom prst="roundRect">
            <a:avLst/>
          </a:prstGeom>
          <a:solidFill>
            <a:srgbClr val="DEECEF"/>
          </a:solidFill>
          <a:ln w="1905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2" name="组合 251"/>
          <p:cNvGrpSpPr/>
          <p:nvPr/>
        </p:nvGrpSpPr>
        <p:grpSpPr>
          <a:xfrm flipV="1">
            <a:off x="6955205" y="2489200"/>
            <a:ext cx="872727" cy="430040"/>
            <a:chOff x="5890023" y="10883902"/>
            <a:chExt cx="872727" cy="387745"/>
          </a:xfrm>
          <a:solidFill>
            <a:srgbClr val="A6A6A6"/>
          </a:solidFill>
        </p:grpSpPr>
        <p:sp>
          <p:nvSpPr>
            <p:cNvPr id="253" name="任意多边形: 形状 252"/>
            <p:cNvSpPr/>
            <p:nvPr/>
          </p:nvSpPr>
          <p:spPr>
            <a:xfrm rot="10800000">
              <a:off x="5890023" y="10883902"/>
              <a:ext cx="339312" cy="334963"/>
            </a:xfrm>
            <a:custGeom>
              <a:avLst/>
              <a:gdLst>
                <a:gd name="connsiteX0" fmla="*/ 0 w 339312"/>
                <a:gd name="connsiteY0" fmla="*/ 0 h 334963"/>
                <a:gd name="connsiteX1" fmla="*/ 339312 w 339312"/>
                <a:gd name="connsiteY1" fmla="*/ 318450 h 334963"/>
                <a:gd name="connsiteX2" fmla="*/ 338506 w 339312"/>
                <a:gd name="connsiteY2" fmla="*/ 334963 h 334963"/>
                <a:gd name="connsiteX3" fmla="*/ 232806 w 339312"/>
                <a:gd name="connsiteY3" fmla="*/ 334963 h 334963"/>
                <a:gd name="connsiteX4" fmla="*/ 233361 w 339312"/>
                <a:gd name="connsiteY4" fmla="*/ 323606 h 334963"/>
                <a:gd name="connsiteX5" fmla="*/ 0 w 339312"/>
                <a:gd name="connsiteY5" fmla="*/ 106076 h 334963"/>
                <a:gd name="connsiteX6" fmla="*/ 0 w 339312"/>
                <a:gd name="connsiteY6" fmla="*/ 0 h 33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312" h="334963">
                  <a:moveTo>
                    <a:pt x="0" y="0"/>
                  </a:moveTo>
                  <a:cubicBezTo>
                    <a:pt x="181114" y="0"/>
                    <a:pt x="330383" y="140090"/>
                    <a:pt x="339312" y="318450"/>
                  </a:cubicBezTo>
                  <a:lnTo>
                    <a:pt x="338506" y="334963"/>
                  </a:lnTo>
                  <a:lnTo>
                    <a:pt x="232806" y="334963"/>
                  </a:lnTo>
                  <a:lnTo>
                    <a:pt x="233361" y="323606"/>
                  </a:lnTo>
                  <a:cubicBezTo>
                    <a:pt x="227181" y="201760"/>
                    <a:pt x="124534" y="106076"/>
                    <a:pt x="0" y="10607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4" name="箭头: 右 253"/>
            <p:cNvSpPr/>
            <p:nvPr/>
          </p:nvSpPr>
          <p:spPr>
            <a:xfrm>
              <a:off x="6229335" y="11060907"/>
              <a:ext cx="533415" cy="21074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6165050" y="4546978"/>
            <a:ext cx="1671220" cy="1443433"/>
            <a:chOff x="5091530" y="9817100"/>
            <a:chExt cx="1671220" cy="1443433"/>
          </a:xfrm>
          <a:solidFill>
            <a:srgbClr val="A6A6A6"/>
          </a:solidFill>
        </p:grpSpPr>
        <p:sp>
          <p:nvSpPr>
            <p:cNvPr id="215" name="矩形 214"/>
            <p:cNvSpPr/>
            <p:nvPr/>
          </p:nvSpPr>
          <p:spPr>
            <a:xfrm>
              <a:off x="5091530" y="9817100"/>
              <a:ext cx="566320" cy="1091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5657850" y="9817101"/>
              <a:ext cx="339312" cy="334963"/>
            </a:xfrm>
            <a:custGeom>
              <a:avLst/>
              <a:gdLst>
                <a:gd name="connsiteX0" fmla="*/ 0 w 339312"/>
                <a:gd name="connsiteY0" fmla="*/ 0 h 334963"/>
                <a:gd name="connsiteX1" fmla="*/ 339312 w 339312"/>
                <a:gd name="connsiteY1" fmla="*/ 318450 h 334963"/>
                <a:gd name="connsiteX2" fmla="*/ 338506 w 339312"/>
                <a:gd name="connsiteY2" fmla="*/ 334963 h 334963"/>
                <a:gd name="connsiteX3" fmla="*/ 232806 w 339312"/>
                <a:gd name="connsiteY3" fmla="*/ 334963 h 334963"/>
                <a:gd name="connsiteX4" fmla="*/ 233361 w 339312"/>
                <a:gd name="connsiteY4" fmla="*/ 323606 h 334963"/>
                <a:gd name="connsiteX5" fmla="*/ 0 w 339312"/>
                <a:gd name="connsiteY5" fmla="*/ 106076 h 334963"/>
                <a:gd name="connsiteX6" fmla="*/ 0 w 339312"/>
                <a:gd name="connsiteY6" fmla="*/ 0 h 33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312" h="334963">
                  <a:moveTo>
                    <a:pt x="0" y="0"/>
                  </a:moveTo>
                  <a:cubicBezTo>
                    <a:pt x="181114" y="0"/>
                    <a:pt x="330383" y="140090"/>
                    <a:pt x="339312" y="318450"/>
                  </a:cubicBezTo>
                  <a:lnTo>
                    <a:pt x="338506" y="334963"/>
                  </a:lnTo>
                  <a:lnTo>
                    <a:pt x="232806" y="334963"/>
                  </a:lnTo>
                  <a:lnTo>
                    <a:pt x="233361" y="323606"/>
                  </a:lnTo>
                  <a:cubicBezTo>
                    <a:pt x="227181" y="201760"/>
                    <a:pt x="124534" y="106076"/>
                    <a:pt x="0" y="10607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3" name="矩形 242"/>
            <p:cNvSpPr/>
            <p:nvPr/>
          </p:nvSpPr>
          <p:spPr>
            <a:xfrm>
              <a:off x="5890023" y="10152064"/>
              <a:ext cx="107140" cy="720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6" name="组合 245"/>
            <p:cNvGrpSpPr/>
            <p:nvPr/>
          </p:nvGrpSpPr>
          <p:grpSpPr>
            <a:xfrm>
              <a:off x="5890023" y="10872788"/>
              <a:ext cx="872727" cy="387745"/>
              <a:chOff x="5890023" y="10883902"/>
              <a:chExt cx="872727" cy="387745"/>
            </a:xfrm>
            <a:grpFill/>
          </p:grpSpPr>
          <p:sp>
            <p:nvSpPr>
              <p:cNvPr id="244" name="任意多边形: 形状 243"/>
              <p:cNvSpPr/>
              <p:nvPr/>
            </p:nvSpPr>
            <p:spPr>
              <a:xfrm rot="10800000">
                <a:off x="5890023" y="10883902"/>
                <a:ext cx="339312" cy="334963"/>
              </a:xfrm>
              <a:custGeom>
                <a:avLst/>
                <a:gdLst>
                  <a:gd name="connsiteX0" fmla="*/ 0 w 339312"/>
                  <a:gd name="connsiteY0" fmla="*/ 0 h 334963"/>
                  <a:gd name="connsiteX1" fmla="*/ 339312 w 339312"/>
                  <a:gd name="connsiteY1" fmla="*/ 318450 h 334963"/>
                  <a:gd name="connsiteX2" fmla="*/ 338506 w 339312"/>
                  <a:gd name="connsiteY2" fmla="*/ 334963 h 334963"/>
                  <a:gd name="connsiteX3" fmla="*/ 232806 w 339312"/>
                  <a:gd name="connsiteY3" fmla="*/ 334963 h 334963"/>
                  <a:gd name="connsiteX4" fmla="*/ 233361 w 339312"/>
                  <a:gd name="connsiteY4" fmla="*/ 323606 h 334963"/>
                  <a:gd name="connsiteX5" fmla="*/ 0 w 339312"/>
                  <a:gd name="connsiteY5" fmla="*/ 106076 h 334963"/>
                  <a:gd name="connsiteX6" fmla="*/ 0 w 339312"/>
                  <a:gd name="connsiteY6" fmla="*/ 0 h 33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312" h="334963">
                    <a:moveTo>
                      <a:pt x="0" y="0"/>
                    </a:moveTo>
                    <a:cubicBezTo>
                      <a:pt x="181114" y="0"/>
                      <a:pt x="330383" y="140090"/>
                      <a:pt x="339312" y="318450"/>
                    </a:cubicBezTo>
                    <a:lnTo>
                      <a:pt x="338506" y="334963"/>
                    </a:lnTo>
                    <a:lnTo>
                      <a:pt x="232806" y="334963"/>
                    </a:lnTo>
                    <a:lnTo>
                      <a:pt x="233361" y="323606"/>
                    </a:lnTo>
                    <a:cubicBezTo>
                      <a:pt x="227181" y="201760"/>
                      <a:pt x="124534" y="106076"/>
                      <a:pt x="0" y="10607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5" name="箭头: 右 244"/>
              <p:cNvSpPr/>
              <p:nvPr/>
            </p:nvSpPr>
            <p:spPr>
              <a:xfrm>
                <a:off x="6229335" y="11060907"/>
                <a:ext cx="533415" cy="210740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9" name="文本框 268"/>
          <p:cNvSpPr txBox="1"/>
          <p:nvPr/>
        </p:nvSpPr>
        <p:spPr>
          <a:xfrm>
            <a:off x="7856508" y="1910507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分类任务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0" name="文本框 269"/>
          <p:cNvSpPr txBox="1"/>
          <p:nvPr/>
        </p:nvSpPr>
        <p:spPr>
          <a:xfrm>
            <a:off x="7876856" y="510627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生成任务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1" name="矩形 270"/>
          <p:cNvSpPr/>
          <p:nvPr/>
        </p:nvSpPr>
        <p:spPr>
          <a:xfrm>
            <a:off x="7925331" y="5513684"/>
            <a:ext cx="1608230" cy="793610"/>
          </a:xfrm>
          <a:prstGeom prst="rect">
            <a:avLst/>
          </a:prstGeom>
          <a:solidFill>
            <a:srgbClr val="E5E5E5"/>
          </a:solidFill>
          <a:ln>
            <a:solidFill>
              <a:srgbClr val="C0C4C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5" name="组合 274"/>
          <p:cNvGrpSpPr/>
          <p:nvPr/>
        </p:nvGrpSpPr>
        <p:grpSpPr>
          <a:xfrm>
            <a:off x="8077198" y="5615040"/>
            <a:ext cx="142877" cy="590897"/>
            <a:chOff x="8077198" y="5645073"/>
            <a:chExt cx="142877" cy="590897"/>
          </a:xfrm>
        </p:grpSpPr>
        <p:sp>
          <p:nvSpPr>
            <p:cNvPr id="272" name="椭圆 271"/>
            <p:cNvSpPr/>
            <p:nvPr/>
          </p:nvSpPr>
          <p:spPr>
            <a:xfrm>
              <a:off x="8077200" y="5645073"/>
              <a:ext cx="142875" cy="144000"/>
            </a:xfrm>
            <a:prstGeom prst="ellipse">
              <a:avLst/>
            </a:prstGeom>
            <a:noFill/>
            <a:ln w="28575">
              <a:solidFill>
                <a:srgbClr val="6D86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8077199" y="5876647"/>
              <a:ext cx="142875" cy="144000"/>
            </a:xfrm>
            <a:prstGeom prst="ellipse">
              <a:avLst/>
            </a:prstGeom>
            <a:noFill/>
            <a:ln w="28575">
              <a:solidFill>
                <a:srgbClr val="6D86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8077198" y="6091970"/>
              <a:ext cx="142875" cy="144000"/>
            </a:xfrm>
            <a:prstGeom prst="ellipse">
              <a:avLst/>
            </a:prstGeom>
            <a:noFill/>
            <a:ln w="28575">
              <a:solidFill>
                <a:srgbClr val="6D869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8628171" y="5615040"/>
            <a:ext cx="142877" cy="590897"/>
            <a:chOff x="8077198" y="5645073"/>
            <a:chExt cx="142877" cy="590897"/>
          </a:xfrm>
        </p:grpSpPr>
        <p:sp>
          <p:nvSpPr>
            <p:cNvPr id="277" name="椭圆 276"/>
            <p:cNvSpPr/>
            <p:nvPr/>
          </p:nvSpPr>
          <p:spPr>
            <a:xfrm>
              <a:off x="8077200" y="5645073"/>
              <a:ext cx="142875" cy="144000"/>
            </a:xfrm>
            <a:prstGeom prst="ellipse">
              <a:avLst/>
            </a:prstGeom>
            <a:noFill/>
            <a:ln w="28575">
              <a:solidFill>
                <a:srgbClr val="8F6A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8077199" y="5876647"/>
              <a:ext cx="142875" cy="144000"/>
            </a:xfrm>
            <a:prstGeom prst="ellipse">
              <a:avLst/>
            </a:prstGeom>
            <a:noFill/>
            <a:ln w="28575">
              <a:solidFill>
                <a:srgbClr val="8F6A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8077198" y="6091970"/>
              <a:ext cx="142875" cy="144000"/>
            </a:xfrm>
            <a:prstGeom prst="ellipse">
              <a:avLst/>
            </a:prstGeom>
            <a:noFill/>
            <a:ln w="28575">
              <a:solidFill>
                <a:srgbClr val="8F6A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0" name="组合 279"/>
          <p:cNvGrpSpPr/>
          <p:nvPr/>
        </p:nvGrpSpPr>
        <p:grpSpPr>
          <a:xfrm>
            <a:off x="9180511" y="5615040"/>
            <a:ext cx="142877" cy="590897"/>
            <a:chOff x="8077198" y="5645073"/>
            <a:chExt cx="142877" cy="590897"/>
          </a:xfrm>
        </p:grpSpPr>
        <p:sp>
          <p:nvSpPr>
            <p:cNvPr id="281" name="椭圆 280"/>
            <p:cNvSpPr/>
            <p:nvPr/>
          </p:nvSpPr>
          <p:spPr>
            <a:xfrm>
              <a:off x="8077200" y="5645073"/>
              <a:ext cx="142875" cy="144000"/>
            </a:xfrm>
            <a:prstGeom prst="ellipse">
              <a:avLst/>
            </a:prstGeom>
            <a:noFill/>
            <a:ln w="28575">
              <a:solidFill>
                <a:srgbClr val="9D71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8077199" y="5876647"/>
              <a:ext cx="142875" cy="144000"/>
            </a:xfrm>
            <a:prstGeom prst="ellipse">
              <a:avLst/>
            </a:prstGeom>
            <a:noFill/>
            <a:ln w="28575">
              <a:solidFill>
                <a:srgbClr val="9D71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8077198" y="6091970"/>
              <a:ext cx="142875" cy="144000"/>
            </a:xfrm>
            <a:prstGeom prst="ellipse">
              <a:avLst/>
            </a:prstGeom>
            <a:noFill/>
            <a:ln w="28575">
              <a:solidFill>
                <a:srgbClr val="9D71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4" name="箭头: 右 283"/>
          <p:cNvSpPr/>
          <p:nvPr/>
        </p:nvSpPr>
        <p:spPr>
          <a:xfrm>
            <a:off x="8286609" y="5844509"/>
            <a:ext cx="267051" cy="156462"/>
          </a:xfrm>
          <a:prstGeom prst="rightArrow">
            <a:avLst/>
          </a:prstGeom>
          <a:solidFill>
            <a:srgbClr val="D0CECE"/>
          </a:solidFill>
          <a:ln>
            <a:solidFill>
              <a:srgbClr val="5F61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箭头: 右 284"/>
          <p:cNvSpPr/>
          <p:nvPr/>
        </p:nvSpPr>
        <p:spPr>
          <a:xfrm>
            <a:off x="8838560" y="5844509"/>
            <a:ext cx="267051" cy="156462"/>
          </a:xfrm>
          <a:prstGeom prst="rightArrow">
            <a:avLst/>
          </a:prstGeom>
          <a:solidFill>
            <a:srgbClr val="D0CECE"/>
          </a:solidFill>
          <a:ln>
            <a:solidFill>
              <a:srgbClr val="5F61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文本框 285"/>
          <p:cNvSpPr txBox="1"/>
          <p:nvPr/>
        </p:nvSpPr>
        <p:spPr>
          <a:xfrm>
            <a:off x="7856508" y="6321878"/>
            <a:ext cx="1736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跨模态内容生成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7" name="矩形 286"/>
          <p:cNvSpPr/>
          <p:nvPr/>
        </p:nvSpPr>
        <p:spPr>
          <a:xfrm>
            <a:off x="8014382" y="2400089"/>
            <a:ext cx="1519179" cy="813071"/>
          </a:xfrm>
          <a:custGeom>
            <a:avLst/>
            <a:gdLst>
              <a:gd name="connsiteX0" fmla="*/ 0 w 1494440"/>
              <a:gd name="connsiteY0" fmla="*/ 0 h 671539"/>
              <a:gd name="connsiteX1" fmla="*/ 1494440 w 1494440"/>
              <a:gd name="connsiteY1" fmla="*/ 0 h 671539"/>
              <a:gd name="connsiteX2" fmla="*/ 1494440 w 1494440"/>
              <a:gd name="connsiteY2" fmla="*/ 671539 h 671539"/>
              <a:gd name="connsiteX3" fmla="*/ 0 w 1494440"/>
              <a:gd name="connsiteY3" fmla="*/ 671539 h 671539"/>
              <a:gd name="connsiteX4" fmla="*/ 0 w 1494440"/>
              <a:gd name="connsiteY4" fmla="*/ 0 h 671539"/>
              <a:gd name="connsiteX0-1" fmla="*/ 0 w 1494440"/>
              <a:gd name="connsiteY0-2" fmla="*/ 224971 h 896510"/>
              <a:gd name="connsiteX1-3" fmla="*/ 399837 w 1494440"/>
              <a:gd name="connsiteY1-4" fmla="*/ 0 h 896510"/>
              <a:gd name="connsiteX2-5" fmla="*/ 1494440 w 1494440"/>
              <a:gd name="connsiteY2-6" fmla="*/ 224971 h 896510"/>
              <a:gd name="connsiteX3-7" fmla="*/ 1494440 w 1494440"/>
              <a:gd name="connsiteY3-8" fmla="*/ 896510 h 896510"/>
              <a:gd name="connsiteX4-9" fmla="*/ 0 w 1494440"/>
              <a:gd name="connsiteY4-10" fmla="*/ 896510 h 896510"/>
              <a:gd name="connsiteX5" fmla="*/ 0 w 1494440"/>
              <a:gd name="connsiteY5" fmla="*/ 224971 h 896510"/>
              <a:gd name="connsiteX0-11" fmla="*/ 0 w 1494440"/>
              <a:gd name="connsiteY0-12" fmla="*/ 224971 h 896510"/>
              <a:gd name="connsiteX1-13" fmla="*/ 399837 w 1494440"/>
              <a:gd name="connsiteY1-14" fmla="*/ 0 h 896510"/>
              <a:gd name="connsiteX2-15" fmla="*/ 1089266 w 1494440"/>
              <a:gd name="connsiteY2-16" fmla="*/ 297542 h 896510"/>
              <a:gd name="connsiteX3-17" fmla="*/ 1494440 w 1494440"/>
              <a:gd name="connsiteY3-18" fmla="*/ 224971 h 896510"/>
              <a:gd name="connsiteX4-19" fmla="*/ 1494440 w 1494440"/>
              <a:gd name="connsiteY4-20" fmla="*/ 896510 h 896510"/>
              <a:gd name="connsiteX5-21" fmla="*/ 0 w 1494440"/>
              <a:gd name="connsiteY5-22" fmla="*/ 896510 h 896510"/>
              <a:gd name="connsiteX6" fmla="*/ 0 w 1494440"/>
              <a:gd name="connsiteY6" fmla="*/ 224971 h 896510"/>
              <a:gd name="connsiteX0-23" fmla="*/ 282334 w 1776774"/>
              <a:gd name="connsiteY0-24" fmla="*/ 224971 h 896510"/>
              <a:gd name="connsiteX1-25" fmla="*/ 682171 w 1776774"/>
              <a:gd name="connsiteY1-26" fmla="*/ 0 h 896510"/>
              <a:gd name="connsiteX2-27" fmla="*/ 1371600 w 1776774"/>
              <a:gd name="connsiteY2-28" fmla="*/ 297542 h 896510"/>
              <a:gd name="connsiteX3-29" fmla="*/ 1776774 w 1776774"/>
              <a:gd name="connsiteY3-30" fmla="*/ 224971 h 896510"/>
              <a:gd name="connsiteX4-31" fmla="*/ 1776774 w 1776774"/>
              <a:gd name="connsiteY4-32" fmla="*/ 896510 h 896510"/>
              <a:gd name="connsiteX5-33" fmla="*/ 282334 w 1776774"/>
              <a:gd name="connsiteY5-34" fmla="*/ 896510 h 896510"/>
              <a:gd name="connsiteX6-35" fmla="*/ 0 w 1776774"/>
              <a:gd name="connsiteY6-36" fmla="*/ 537028 h 896510"/>
              <a:gd name="connsiteX7" fmla="*/ 282334 w 1776774"/>
              <a:gd name="connsiteY7" fmla="*/ 224971 h 896510"/>
              <a:gd name="connsiteX0-37" fmla="*/ 286314 w 1780754"/>
              <a:gd name="connsiteY0-38" fmla="*/ 224971 h 932200"/>
              <a:gd name="connsiteX1-39" fmla="*/ 686151 w 1780754"/>
              <a:gd name="connsiteY1-40" fmla="*/ 0 h 932200"/>
              <a:gd name="connsiteX2-41" fmla="*/ 1375580 w 1780754"/>
              <a:gd name="connsiteY2-42" fmla="*/ 297542 h 932200"/>
              <a:gd name="connsiteX3-43" fmla="*/ 1780754 w 1780754"/>
              <a:gd name="connsiteY3-44" fmla="*/ 224971 h 932200"/>
              <a:gd name="connsiteX4-45" fmla="*/ 1780754 w 1780754"/>
              <a:gd name="connsiteY4-46" fmla="*/ 896510 h 932200"/>
              <a:gd name="connsiteX5-47" fmla="*/ 286314 w 1780754"/>
              <a:gd name="connsiteY5-48" fmla="*/ 896510 h 932200"/>
              <a:gd name="connsiteX6-49" fmla="*/ 127351 w 1780754"/>
              <a:gd name="connsiteY6-50" fmla="*/ 914400 h 932200"/>
              <a:gd name="connsiteX7-51" fmla="*/ 3980 w 1780754"/>
              <a:gd name="connsiteY7-52" fmla="*/ 537028 h 932200"/>
              <a:gd name="connsiteX8" fmla="*/ 286314 w 1780754"/>
              <a:gd name="connsiteY8" fmla="*/ 224971 h 932200"/>
              <a:gd name="connsiteX0-53" fmla="*/ 286314 w 1780754"/>
              <a:gd name="connsiteY0-54" fmla="*/ 224971 h 1233714"/>
              <a:gd name="connsiteX1-55" fmla="*/ 686151 w 1780754"/>
              <a:gd name="connsiteY1-56" fmla="*/ 0 h 1233714"/>
              <a:gd name="connsiteX2-57" fmla="*/ 1375580 w 1780754"/>
              <a:gd name="connsiteY2-58" fmla="*/ 297542 h 1233714"/>
              <a:gd name="connsiteX3-59" fmla="*/ 1780754 w 1780754"/>
              <a:gd name="connsiteY3-60" fmla="*/ 224971 h 1233714"/>
              <a:gd name="connsiteX4-61" fmla="*/ 1780754 w 1780754"/>
              <a:gd name="connsiteY4-62" fmla="*/ 896510 h 1233714"/>
              <a:gd name="connsiteX5-63" fmla="*/ 744208 w 1780754"/>
              <a:gd name="connsiteY5-64" fmla="*/ 1233714 h 1233714"/>
              <a:gd name="connsiteX6-65" fmla="*/ 286314 w 1780754"/>
              <a:gd name="connsiteY6-66" fmla="*/ 896510 h 1233714"/>
              <a:gd name="connsiteX7-67" fmla="*/ 127351 w 1780754"/>
              <a:gd name="connsiteY7-68" fmla="*/ 914400 h 1233714"/>
              <a:gd name="connsiteX8-69" fmla="*/ 3980 w 1780754"/>
              <a:gd name="connsiteY8-70" fmla="*/ 537028 h 1233714"/>
              <a:gd name="connsiteX9" fmla="*/ 286314 w 1780754"/>
              <a:gd name="connsiteY9" fmla="*/ 224971 h 1233714"/>
              <a:gd name="connsiteX0-71" fmla="*/ 286314 w 1780754"/>
              <a:gd name="connsiteY0-72" fmla="*/ 232419 h 1241162"/>
              <a:gd name="connsiteX1-73" fmla="*/ 686151 w 1780754"/>
              <a:gd name="connsiteY1-74" fmla="*/ 7448 h 1241162"/>
              <a:gd name="connsiteX2-75" fmla="*/ 1150608 w 1780754"/>
              <a:gd name="connsiteY2-76" fmla="*/ 50990 h 1241162"/>
              <a:gd name="connsiteX3-77" fmla="*/ 1375580 w 1780754"/>
              <a:gd name="connsiteY3-78" fmla="*/ 304990 h 1241162"/>
              <a:gd name="connsiteX4-79" fmla="*/ 1780754 w 1780754"/>
              <a:gd name="connsiteY4-80" fmla="*/ 232419 h 1241162"/>
              <a:gd name="connsiteX5-81" fmla="*/ 1780754 w 1780754"/>
              <a:gd name="connsiteY5-82" fmla="*/ 903958 h 1241162"/>
              <a:gd name="connsiteX6-83" fmla="*/ 744208 w 1780754"/>
              <a:gd name="connsiteY6-84" fmla="*/ 1241162 h 1241162"/>
              <a:gd name="connsiteX7-85" fmla="*/ 286314 w 1780754"/>
              <a:gd name="connsiteY7-86" fmla="*/ 903958 h 1241162"/>
              <a:gd name="connsiteX8-87" fmla="*/ 127351 w 1780754"/>
              <a:gd name="connsiteY8-88" fmla="*/ 921848 h 1241162"/>
              <a:gd name="connsiteX9-89" fmla="*/ 3980 w 1780754"/>
              <a:gd name="connsiteY9-90" fmla="*/ 544476 h 1241162"/>
              <a:gd name="connsiteX10" fmla="*/ 286314 w 1780754"/>
              <a:gd name="connsiteY10" fmla="*/ 232419 h 1241162"/>
              <a:gd name="connsiteX0-91" fmla="*/ 286314 w 1780754"/>
              <a:gd name="connsiteY0-92" fmla="*/ 232419 h 1286172"/>
              <a:gd name="connsiteX1-93" fmla="*/ 686151 w 1780754"/>
              <a:gd name="connsiteY1-94" fmla="*/ 7448 h 1286172"/>
              <a:gd name="connsiteX2-95" fmla="*/ 1150608 w 1780754"/>
              <a:gd name="connsiteY2-96" fmla="*/ 50990 h 1286172"/>
              <a:gd name="connsiteX3-97" fmla="*/ 1375580 w 1780754"/>
              <a:gd name="connsiteY3-98" fmla="*/ 304990 h 1286172"/>
              <a:gd name="connsiteX4-99" fmla="*/ 1780754 w 1780754"/>
              <a:gd name="connsiteY4-100" fmla="*/ 232419 h 1286172"/>
              <a:gd name="connsiteX5-101" fmla="*/ 1780754 w 1780754"/>
              <a:gd name="connsiteY5-102" fmla="*/ 903958 h 1286172"/>
              <a:gd name="connsiteX6-103" fmla="*/ 1165122 w 1780754"/>
              <a:gd name="connsiteY6-104" fmla="*/ 1255676 h 1286172"/>
              <a:gd name="connsiteX7-105" fmla="*/ 744208 w 1780754"/>
              <a:gd name="connsiteY7-106" fmla="*/ 1241162 h 1286172"/>
              <a:gd name="connsiteX8-107" fmla="*/ 286314 w 1780754"/>
              <a:gd name="connsiteY8-108" fmla="*/ 903958 h 1286172"/>
              <a:gd name="connsiteX9-109" fmla="*/ 127351 w 1780754"/>
              <a:gd name="connsiteY9-110" fmla="*/ 921848 h 1286172"/>
              <a:gd name="connsiteX10-111" fmla="*/ 3980 w 1780754"/>
              <a:gd name="connsiteY10-112" fmla="*/ 544476 h 1286172"/>
              <a:gd name="connsiteX11" fmla="*/ 286314 w 1780754"/>
              <a:gd name="connsiteY11" fmla="*/ 232419 h 1286172"/>
              <a:gd name="connsiteX0-113" fmla="*/ 286314 w 1999694"/>
              <a:gd name="connsiteY0-114" fmla="*/ 232419 h 1286172"/>
              <a:gd name="connsiteX1-115" fmla="*/ 686151 w 1999694"/>
              <a:gd name="connsiteY1-116" fmla="*/ 7448 h 1286172"/>
              <a:gd name="connsiteX2-117" fmla="*/ 1150608 w 1999694"/>
              <a:gd name="connsiteY2-118" fmla="*/ 50990 h 1286172"/>
              <a:gd name="connsiteX3-119" fmla="*/ 1375580 w 1999694"/>
              <a:gd name="connsiteY3-120" fmla="*/ 304990 h 1286172"/>
              <a:gd name="connsiteX4-121" fmla="*/ 1780754 w 1999694"/>
              <a:gd name="connsiteY4-122" fmla="*/ 232419 h 1286172"/>
              <a:gd name="connsiteX5-123" fmla="*/ 1999694 w 1999694"/>
              <a:gd name="connsiteY5-124" fmla="*/ 377562 h 1286172"/>
              <a:gd name="connsiteX6-125" fmla="*/ 1780754 w 1999694"/>
              <a:gd name="connsiteY6-126" fmla="*/ 903958 h 1286172"/>
              <a:gd name="connsiteX7-127" fmla="*/ 1165122 w 1999694"/>
              <a:gd name="connsiteY7-128" fmla="*/ 1255676 h 1286172"/>
              <a:gd name="connsiteX8-129" fmla="*/ 744208 w 1999694"/>
              <a:gd name="connsiteY8-130" fmla="*/ 1241162 h 1286172"/>
              <a:gd name="connsiteX9-131" fmla="*/ 286314 w 1999694"/>
              <a:gd name="connsiteY9-132" fmla="*/ 903958 h 1286172"/>
              <a:gd name="connsiteX10-133" fmla="*/ 127351 w 1999694"/>
              <a:gd name="connsiteY10-134" fmla="*/ 921848 h 1286172"/>
              <a:gd name="connsiteX11-135" fmla="*/ 3980 w 1999694"/>
              <a:gd name="connsiteY11-136" fmla="*/ 544476 h 1286172"/>
              <a:gd name="connsiteX12" fmla="*/ 286314 w 1999694"/>
              <a:gd name="connsiteY12" fmla="*/ 232419 h 1286172"/>
              <a:gd name="connsiteX0-137" fmla="*/ 286314 w 2093829"/>
              <a:gd name="connsiteY0-138" fmla="*/ 232419 h 1286172"/>
              <a:gd name="connsiteX1-139" fmla="*/ 686151 w 2093829"/>
              <a:gd name="connsiteY1-140" fmla="*/ 7448 h 1286172"/>
              <a:gd name="connsiteX2-141" fmla="*/ 1150608 w 2093829"/>
              <a:gd name="connsiteY2-142" fmla="*/ 50990 h 1286172"/>
              <a:gd name="connsiteX3-143" fmla="*/ 1375580 w 2093829"/>
              <a:gd name="connsiteY3-144" fmla="*/ 304990 h 1286172"/>
              <a:gd name="connsiteX4-145" fmla="*/ 1780754 w 2093829"/>
              <a:gd name="connsiteY4-146" fmla="*/ 232419 h 1286172"/>
              <a:gd name="connsiteX5-147" fmla="*/ 1999694 w 2093829"/>
              <a:gd name="connsiteY5-148" fmla="*/ 377562 h 1286172"/>
              <a:gd name="connsiteX6-149" fmla="*/ 2086780 w 2093829"/>
              <a:gd name="connsiteY6-150" fmla="*/ 834762 h 1286172"/>
              <a:gd name="connsiteX7-151" fmla="*/ 1780754 w 2093829"/>
              <a:gd name="connsiteY7-152" fmla="*/ 903958 h 1286172"/>
              <a:gd name="connsiteX8-153" fmla="*/ 1165122 w 2093829"/>
              <a:gd name="connsiteY8-154" fmla="*/ 1255676 h 1286172"/>
              <a:gd name="connsiteX9-155" fmla="*/ 744208 w 2093829"/>
              <a:gd name="connsiteY9-156" fmla="*/ 1241162 h 1286172"/>
              <a:gd name="connsiteX10-157" fmla="*/ 286314 w 2093829"/>
              <a:gd name="connsiteY10-158" fmla="*/ 903958 h 1286172"/>
              <a:gd name="connsiteX11-159" fmla="*/ 127351 w 2093829"/>
              <a:gd name="connsiteY11-160" fmla="*/ 921848 h 1286172"/>
              <a:gd name="connsiteX12-161" fmla="*/ 3980 w 2093829"/>
              <a:gd name="connsiteY12-162" fmla="*/ 544476 h 1286172"/>
              <a:gd name="connsiteX13" fmla="*/ 286314 w 2093829"/>
              <a:gd name="connsiteY13" fmla="*/ 232419 h 1286172"/>
              <a:gd name="connsiteX0-163" fmla="*/ 286314 w 2093829"/>
              <a:gd name="connsiteY0-164" fmla="*/ 232419 h 1276924"/>
              <a:gd name="connsiteX1-165" fmla="*/ 686151 w 2093829"/>
              <a:gd name="connsiteY1-166" fmla="*/ 7448 h 1276924"/>
              <a:gd name="connsiteX2-167" fmla="*/ 1150608 w 2093829"/>
              <a:gd name="connsiteY2-168" fmla="*/ 50990 h 1276924"/>
              <a:gd name="connsiteX3-169" fmla="*/ 1375580 w 2093829"/>
              <a:gd name="connsiteY3-170" fmla="*/ 304990 h 1276924"/>
              <a:gd name="connsiteX4-171" fmla="*/ 1780754 w 2093829"/>
              <a:gd name="connsiteY4-172" fmla="*/ 232419 h 1276924"/>
              <a:gd name="connsiteX5-173" fmla="*/ 1999694 w 2093829"/>
              <a:gd name="connsiteY5-174" fmla="*/ 377562 h 1276924"/>
              <a:gd name="connsiteX6-175" fmla="*/ 2086780 w 2093829"/>
              <a:gd name="connsiteY6-176" fmla="*/ 834762 h 1276924"/>
              <a:gd name="connsiteX7-177" fmla="*/ 1780754 w 2093829"/>
              <a:gd name="connsiteY7-178" fmla="*/ 903958 h 1276924"/>
              <a:gd name="connsiteX8-179" fmla="*/ 1687637 w 2093829"/>
              <a:gd name="connsiteY8-180" fmla="*/ 1255676 h 1276924"/>
              <a:gd name="connsiteX9-181" fmla="*/ 1165122 w 2093829"/>
              <a:gd name="connsiteY9-182" fmla="*/ 1255676 h 1276924"/>
              <a:gd name="connsiteX10-183" fmla="*/ 744208 w 2093829"/>
              <a:gd name="connsiteY10-184" fmla="*/ 1241162 h 1276924"/>
              <a:gd name="connsiteX11-185" fmla="*/ 286314 w 2093829"/>
              <a:gd name="connsiteY11-186" fmla="*/ 903958 h 1276924"/>
              <a:gd name="connsiteX12-187" fmla="*/ 127351 w 2093829"/>
              <a:gd name="connsiteY12-188" fmla="*/ 921848 h 1276924"/>
              <a:gd name="connsiteX13-189" fmla="*/ 3980 w 2093829"/>
              <a:gd name="connsiteY13-190" fmla="*/ 544476 h 1276924"/>
              <a:gd name="connsiteX14" fmla="*/ 286314 w 2093829"/>
              <a:gd name="connsiteY14" fmla="*/ 232419 h 1276924"/>
              <a:gd name="connsiteX0-191" fmla="*/ 286314 w 2093829"/>
              <a:gd name="connsiteY0-192" fmla="*/ 232419 h 1273004"/>
              <a:gd name="connsiteX1-193" fmla="*/ 686151 w 2093829"/>
              <a:gd name="connsiteY1-194" fmla="*/ 7448 h 1273004"/>
              <a:gd name="connsiteX2-195" fmla="*/ 1150608 w 2093829"/>
              <a:gd name="connsiteY2-196" fmla="*/ 50990 h 1273004"/>
              <a:gd name="connsiteX3-197" fmla="*/ 1375580 w 2093829"/>
              <a:gd name="connsiteY3-198" fmla="*/ 304990 h 1273004"/>
              <a:gd name="connsiteX4-199" fmla="*/ 1780754 w 2093829"/>
              <a:gd name="connsiteY4-200" fmla="*/ 232419 h 1273004"/>
              <a:gd name="connsiteX5-201" fmla="*/ 1999694 w 2093829"/>
              <a:gd name="connsiteY5-202" fmla="*/ 377562 h 1273004"/>
              <a:gd name="connsiteX6-203" fmla="*/ 2086780 w 2093829"/>
              <a:gd name="connsiteY6-204" fmla="*/ 834762 h 1273004"/>
              <a:gd name="connsiteX7-205" fmla="*/ 1780754 w 2093829"/>
              <a:gd name="connsiteY7-206" fmla="*/ 903958 h 1273004"/>
              <a:gd name="connsiteX8-207" fmla="*/ 1586037 w 2093829"/>
              <a:gd name="connsiteY8-208" fmla="*/ 1161333 h 1273004"/>
              <a:gd name="connsiteX9-209" fmla="*/ 1165122 w 2093829"/>
              <a:gd name="connsiteY9-210" fmla="*/ 1255676 h 1273004"/>
              <a:gd name="connsiteX10-211" fmla="*/ 744208 w 2093829"/>
              <a:gd name="connsiteY10-212" fmla="*/ 1241162 h 1273004"/>
              <a:gd name="connsiteX11-213" fmla="*/ 286314 w 2093829"/>
              <a:gd name="connsiteY11-214" fmla="*/ 903958 h 1273004"/>
              <a:gd name="connsiteX12-215" fmla="*/ 127351 w 2093829"/>
              <a:gd name="connsiteY12-216" fmla="*/ 921848 h 1273004"/>
              <a:gd name="connsiteX13-217" fmla="*/ 3980 w 2093829"/>
              <a:gd name="connsiteY13-218" fmla="*/ 544476 h 1273004"/>
              <a:gd name="connsiteX14-219" fmla="*/ 286314 w 2093829"/>
              <a:gd name="connsiteY14-220" fmla="*/ 232419 h 1273004"/>
              <a:gd name="connsiteX0-221" fmla="*/ 286314 w 2093829"/>
              <a:gd name="connsiteY0-222" fmla="*/ 232419 h 1281329"/>
              <a:gd name="connsiteX1-223" fmla="*/ 686151 w 2093829"/>
              <a:gd name="connsiteY1-224" fmla="*/ 7448 h 1281329"/>
              <a:gd name="connsiteX2-225" fmla="*/ 1150608 w 2093829"/>
              <a:gd name="connsiteY2-226" fmla="*/ 50990 h 1281329"/>
              <a:gd name="connsiteX3-227" fmla="*/ 1375580 w 2093829"/>
              <a:gd name="connsiteY3-228" fmla="*/ 304990 h 1281329"/>
              <a:gd name="connsiteX4-229" fmla="*/ 1780754 w 2093829"/>
              <a:gd name="connsiteY4-230" fmla="*/ 232419 h 1281329"/>
              <a:gd name="connsiteX5-231" fmla="*/ 1999694 w 2093829"/>
              <a:gd name="connsiteY5-232" fmla="*/ 377562 h 1281329"/>
              <a:gd name="connsiteX6-233" fmla="*/ 2086780 w 2093829"/>
              <a:gd name="connsiteY6-234" fmla="*/ 834762 h 1281329"/>
              <a:gd name="connsiteX7-235" fmla="*/ 1780754 w 2093829"/>
              <a:gd name="connsiteY7-236" fmla="*/ 903958 h 1281329"/>
              <a:gd name="connsiteX8-237" fmla="*/ 1586037 w 2093829"/>
              <a:gd name="connsiteY8-238" fmla="*/ 1161333 h 1281329"/>
              <a:gd name="connsiteX9-239" fmla="*/ 1165122 w 2093829"/>
              <a:gd name="connsiteY9-240" fmla="*/ 1255676 h 1281329"/>
              <a:gd name="connsiteX10-241" fmla="*/ 744208 w 2093829"/>
              <a:gd name="connsiteY10-242" fmla="*/ 1241162 h 1281329"/>
              <a:gd name="connsiteX11-243" fmla="*/ 765286 w 2093829"/>
              <a:gd name="connsiteY11-244" fmla="*/ 1281329 h 1281329"/>
              <a:gd name="connsiteX12-245" fmla="*/ 127351 w 2093829"/>
              <a:gd name="connsiteY12-246" fmla="*/ 921848 h 1281329"/>
              <a:gd name="connsiteX13-247" fmla="*/ 3980 w 2093829"/>
              <a:gd name="connsiteY13-248" fmla="*/ 544476 h 1281329"/>
              <a:gd name="connsiteX14-249" fmla="*/ 286314 w 2093829"/>
              <a:gd name="connsiteY14-250" fmla="*/ 232419 h 1281329"/>
              <a:gd name="connsiteX0-251" fmla="*/ 286314 w 2093829"/>
              <a:gd name="connsiteY0-252" fmla="*/ 232419 h 1304104"/>
              <a:gd name="connsiteX1-253" fmla="*/ 686151 w 2093829"/>
              <a:gd name="connsiteY1-254" fmla="*/ 7448 h 1304104"/>
              <a:gd name="connsiteX2-255" fmla="*/ 1150608 w 2093829"/>
              <a:gd name="connsiteY2-256" fmla="*/ 50990 h 1304104"/>
              <a:gd name="connsiteX3-257" fmla="*/ 1375580 w 2093829"/>
              <a:gd name="connsiteY3-258" fmla="*/ 304990 h 1304104"/>
              <a:gd name="connsiteX4-259" fmla="*/ 1780754 w 2093829"/>
              <a:gd name="connsiteY4-260" fmla="*/ 232419 h 1304104"/>
              <a:gd name="connsiteX5-261" fmla="*/ 1999694 w 2093829"/>
              <a:gd name="connsiteY5-262" fmla="*/ 377562 h 1304104"/>
              <a:gd name="connsiteX6-263" fmla="*/ 2086780 w 2093829"/>
              <a:gd name="connsiteY6-264" fmla="*/ 834762 h 1304104"/>
              <a:gd name="connsiteX7-265" fmla="*/ 1780754 w 2093829"/>
              <a:gd name="connsiteY7-266" fmla="*/ 903958 h 1304104"/>
              <a:gd name="connsiteX8-267" fmla="*/ 1586037 w 2093829"/>
              <a:gd name="connsiteY8-268" fmla="*/ 1161333 h 1304104"/>
              <a:gd name="connsiteX9-269" fmla="*/ 1165122 w 2093829"/>
              <a:gd name="connsiteY9-270" fmla="*/ 1255676 h 1304104"/>
              <a:gd name="connsiteX10-271" fmla="*/ 765286 w 2093829"/>
              <a:gd name="connsiteY10-272" fmla="*/ 1281329 h 1304104"/>
              <a:gd name="connsiteX11-273" fmla="*/ 127351 w 2093829"/>
              <a:gd name="connsiteY11-274" fmla="*/ 921848 h 1304104"/>
              <a:gd name="connsiteX12-275" fmla="*/ 3980 w 2093829"/>
              <a:gd name="connsiteY12-276" fmla="*/ 544476 h 1304104"/>
              <a:gd name="connsiteX13-277" fmla="*/ 286314 w 2093829"/>
              <a:gd name="connsiteY13-278" fmla="*/ 232419 h 1304104"/>
              <a:gd name="connsiteX0-279" fmla="*/ 286314 w 2093829"/>
              <a:gd name="connsiteY0-280" fmla="*/ 232419 h 1304104"/>
              <a:gd name="connsiteX1-281" fmla="*/ 686151 w 2093829"/>
              <a:gd name="connsiteY1-282" fmla="*/ 7448 h 1304104"/>
              <a:gd name="connsiteX2-283" fmla="*/ 1150608 w 2093829"/>
              <a:gd name="connsiteY2-284" fmla="*/ 50990 h 1304104"/>
              <a:gd name="connsiteX3-285" fmla="*/ 1375580 w 2093829"/>
              <a:gd name="connsiteY3-286" fmla="*/ 304990 h 1304104"/>
              <a:gd name="connsiteX4-287" fmla="*/ 1780754 w 2093829"/>
              <a:gd name="connsiteY4-288" fmla="*/ 232419 h 1304104"/>
              <a:gd name="connsiteX5-289" fmla="*/ 1999694 w 2093829"/>
              <a:gd name="connsiteY5-290" fmla="*/ 377562 h 1304104"/>
              <a:gd name="connsiteX6-291" fmla="*/ 2086780 w 2093829"/>
              <a:gd name="connsiteY6-292" fmla="*/ 834762 h 1304104"/>
              <a:gd name="connsiteX7-293" fmla="*/ 1780754 w 2093829"/>
              <a:gd name="connsiteY7-294" fmla="*/ 903958 h 1304104"/>
              <a:gd name="connsiteX8-295" fmla="*/ 1586037 w 2093829"/>
              <a:gd name="connsiteY8-296" fmla="*/ 1161333 h 1304104"/>
              <a:gd name="connsiteX9-297" fmla="*/ 1165122 w 2093829"/>
              <a:gd name="connsiteY9-298" fmla="*/ 1255676 h 1304104"/>
              <a:gd name="connsiteX10-299" fmla="*/ 765286 w 2093829"/>
              <a:gd name="connsiteY10-300" fmla="*/ 1281329 h 1304104"/>
              <a:gd name="connsiteX11-301" fmla="*/ 127351 w 2093829"/>
              <a:gd name="connsiteY11-302" fmla="*/ 921848 h 1304104"/>
              <a:gd name="connsiteX12-303" fmla="*/ 3980 w 2093829"/>
              <a:gd name="connsiteY12-304" fmla="*/ 544476 h 1304104"/>
              <a:gd name="connsiteX13-305" fmla="*/ 286314 w 2093829"/>
              <a:gd name="connsiteY13-306" fmla="*/ 232419 h 1304104"/>
              <a:gd name="connsiteX0-307" fmla="*/ 286314 w 2093829"/>
              <a:gd name="connsiteY0-308" fmla="*/ 232419 h 1304104"/>
              <a:gd name="connsiteX1-309" fmla="*/ 686151 w 2093829"/>
              <a:gd name="connsiteY1-310" fmla="*/ 7448 h 1304104"/>
              <a:gd name="connsiteX2-311" fmla="*/ 1150608 w 2093829"/>
              <a:gd name="connsiteY2-312" fmla="*/ 50990 h 1304104"/>
              <a:gd name="connsiteX3-313" fmla="*/ 1375580 w 2093829"/>
              <a:gd name="connsiteY3-314" fmla="*/ 304990 h 1304104"/>
              <a:gd name="connsiteX4-315" fmla="*/ 1780754 w 2093829"/>
              <a:gd name="connsiteY4-316" fmla="*/ 232419 h 1304104"/>
              <a:gd name="connsiteX5-317" fmla="*/ 1999694 w 2093829"/>
              <a:gd name="connsiteY5-318" fmla="*/ 377562 h 1304104"/>
              <a:gd name="connsiteX6-319" fmla="*/ 2086780 w 2093829"/>
              <a:gd name="connsiteY6-320" fmla="*/ 834762 h 1304104"/>
              <a:gd name="connsiteX7-321" fmla="*/ 1780754 w 2093829"/>
              <a:gd name="connsiteY7-322" fmla="*/ 903958 h 1304104"/>
              <a:gd name="connsiteX8-323" fmla="*/ 1586037 w 2093829"/>
              <a:gd name="connsiteY8-324" fmla="*/ 1161333 h 1304104"/>
              <a:gd name="connsiteX9-325" fmla="*/ 1165122 w 2093829"/>
              <a:gd name="connsiteY9-326" fmla="*/ 1255676 h 1304104"/>
              <a:gd name="connsiteX10-327" fmla="*/ 765286 w 2093829"/>
              <a:gd name="connsiteY10-328" fmla="*/ 1281329 h 1304104"/>
              <a:gd name="connsiteX11-329" fmla="*/ 127351 w 2093829"/>
              <a:gd name="connsiteY11-330" fmla="*/ 921848 h 1304104"/>
              <a:gd name="connsiteX12-331" fmla="*/ 3980 w 2093829"/>
              <a:gd name="connsiteY12-332" fmla="*/ 544476 h 1304104"/>
              <a:gd name="connsiteX13-333" fmla="*/ 286314 w 2093829"/>
              <a:gd name="connsiteY13-334" fmla="*/ 232419 h 1304104"/>
              <a:gd name="connsiteX0-335" fmla="*/ 310218 w 2117733"/>
              <a:gd name="connsiteY0-336" fmla="*/ 232419 h 1304104"/>
              <a:gd name="connsiteX1-337" fmla="*/ 710055 w 2117733"/>
              <a:gd name="connsiteY1-338" fmla="*/ 7448 h 1304104"/>
              <a:gd name="connsiteX2-339" fmla="*/ 1174512 w 2117733"/>
              <a:gd name="connsiteY2-340" fmla="*/ 50990 h 1304104"/>
              <a:gd name="connsiteX3-341" fmla="*/ 1399484 w 2117733"/>
              <a:gd name="connsiteY3-342" fmla="*/ 304990 h 1304104"/>
              <a:gd name="connsiteX4-343" fmla="*/ 1804658 w 2117733"/>
              <a:gd name="connsiteY4-344" fmla="*/ 232419 h 1304104"/>
              <a:gd name="connsiteX5-345" fmla="*/ 2023598 w 2117733"/>
              <a:gd name="connsiteY5-346" fmla="*/ 377562 h 1304104"/>
              <a:gd name="connsiteX6-347" fmla="*/ 2110684 w 2117733"/>
              <a:gd name="connsiteY6-348" fmla="*/ 834762 h 1304104"/>
              <a:gd name="connsiteX7-349" fmla="*/ 1804658 w 2117733"/>
              <a:gd name="connsiteY7-350" fmla="*/ 903958 h 1304104"/>
              <a:gd name="connsiteX8-351" fmla="*/ 1609941 w 2117733"/>
              <a:gd name="connsiteY8-352" fmla="*/ 1161333 h 1304104"/>
              <a:gd name="connsiteX9-353" fmla="*/ 1189026 w 2117733"/>
              <a:gd name="connsiteY9-354" fmla="*/ 1255676 h 1304104"/>
              <a:gd name="connsiteX10-355" fmla="*/ 789190 w 2117733"/>
              <a:gd name="connsiteY10-356" fmla="*/ 1281329 h 1304104"/>
              <a:gd name="connsiteX11-357" fmla="*/ 151255 w 2117733"/>
              <a:gd name="connsiteY11-358" fmla="*/ 921848 h 1304104"/>
              <a:gd name="connsiteX12-359" fmla="*/ 27884 w 2117733"/>
              <a:gd name="connsiteY12-360" fmla="*/ 544476 h 1304104"/>
              <a:gd name="connsiteX13-361" fmla="*/ 310218 w 2117733"/>
              <a:gd name="connsiteY13-362" fmla="*/ 232419 h 1304104"/>
              <a:gd name="connsiteX0-363" fmla="*/ 310218 w 2117733"/>
              <a:gd name="connsiteY0-364" fmla="*/ 232419 h 1304104"/>
              <a:gd name="connsiteX1-365" fmla="*/ 710055 w 2117733"/>
              <a:gd name="connsiteY1-366" fmla="*/ 7448 h 1304104"/>
              <a:gd name="connsiteX2-367" fmla="*/ 1174512 w 2117733"/>
              <a:gd name="connsiteY2-368" fmla="*/ 50990 h 1304104"/>
              <a:gd name="connsiteX3-369" fmla="*/ 1399484 w 2117733"/>
              <a:gd name="connsiteY3-370" fmla="*/ 304990 h 1304104"/>
              <a:gd name="connsiteX4-371" fmla="*/ 1804658 w 2117733"/>
              <a:gd name="connsiteY4-372" fmla="*/ 232419 h 1304104"/>
              <a:gd name="connsiteX5-373" fmla="*/ 2023598 w 2117733"/>
              <a:gd name="connsiteY5-374" fmla="*/ 377562 h 1304104"/>
              <a:gd name="connsiteX6-375" fmla="*/ 2110684 w 2117733"/>
              <a:gd name="connsiteY6-376" fmla="*/ 834762 h 1304104"/>
              <a:gd name="connsiteX7-377" fmla="*/ 1804658 w 2117733"/>
              <a:gd name="connsiteY7-378" fmla="*/ 903958 h 1304104"/>
              <a:gd name="connsiteX8-379" fmla="*/ 1609941 w 2117733"/>
              <a:gd name="connsiteY8-380" fmla="*/ 1161333 h 1304104"/>
              <a:gd name="connsiteX9-381" fmla="*/ 1189026 w 2117733"/>
              <a:gd name="connsiteY9-382" fmla="*/ 1255676 h 1304104"/>
              <a:gd name="connsiteX10-383" fmla="*/ 789190 w 2117733"/>
              <a:gd name="connsiteY10-384" fmla="*/ 1281329 h 1304104"/>
              <a:gd name="connsiteX11-385" fmla="*/ 151255 w 2117733"/>
              <a:gd name="connsiteY11-386" fmla="*/ 921848 h 1304104"/>
              <a:gd name="connsiteX12-387" fmla="*/ 27884 w 2117733"/>
              <a:gd name="connsiteY12-388" fmla="*/ 544476 h 1304104"/>
              <a:gd name="connsiteX13-389" fmla="*/ 310218 w 2117733"/>
              <a:gd name="connsiteY13-390" fmla="*/ 232419 h 1304104"/>
              <a:gd name="connsiteX0-391" fmla="*/ 310218 w 2117733"/>
              <a:gd name="connsiteY0-392" fmla="*/ 232419 h 1295365"/>
              <a:gd name="connsiteX1-393" fmla="*/ 710055 w 2117733"/>
              <a:gd name="connsiteY1-394" fmla="*/ 7448 h 1295365"/>
              <a:gd name="connsiteX2-395" fmla="*/ 1174512 w 2117733"/>
              <a:gd name="connsiteY2-396" fmla="*/ 50990 h 1295365"/>
              <a:gd name="connsiteX3-397" fmla="*/ 1399484 w 2117733"/>
              <a:gd name="connsiteY3-398" fmla="*/ 304990 h 1295365"/>
              <a:gd name="connsiteX4-399" fmla="*/ 1804658 w 2117733"/>
              <a:gd name="connsiteY4-400" fmla="*/ 232419 h 1295365"/>
              <a:gd name="connsiteX5-401" fmla="*/ 2023598 w 2117733"/>
              <a:gd name="connsiteY5-402" fmla="*/ 377562 h 1295365"/>
              <a:gd name="connsiteX6-403" fmla="*/ 2110684 w 2117733"/>
              <a:gd name="connsiteY6-404" fmla="*/ 834762 h 1295365"/>
              <a:gd name="connsiteX7-405" fmla="*/ 1804658 w 2117733"/>
              <a:gd name="connsiteY7-406" fmla="*/ 903958 h 1295365"/>
              <a:gd name="connsiteX8-407" fmla="*/ 1609941 w 2117733"/>
              <a:gd name="connsiteY8-408" fmla="*/ 1161333 h 1295365"/>
              <a:gd name="connsiteX9-409" fmla="*/ 1189026 w 2117733"/>
              <a:gd name="connsiteY9-410" fmla="*/ 1255676 h 1295365"/>
              <a:gd name="connsiteX10-411" fmla="*/ 789190 w 2117733"/>
              <a:gd name="connsiteY10-412" fmla="*/ 1281329 h 1295365"/>
              <a:gd name="connsiteX11-413" fmla="*/ 151255 w 2117733"/>
              <a:gd name="connsiteY11-414" fmla="*/ 921848 h 1295365"/>
              <a:gd name="connsiteX12-415" fmla="*/ 27884 w 2117733"/>
              <a:gd name="connsiteY12-416" fmla="*/ 544476 h 1295365"/>
              <a:gd name="connsiteX13-417" fmla="*/ 310218 w 2117733"/>
              <a:gd name="connsiteY13-418" fmla="*/ 232419 h 1295365"/>
              <a:gd name="connsiteX0-419" fmla="*/ 310218 w 2117733"/>
              <a:gd name="connsiteY0-420" fmla="*/ 232419 h 1295365"/>
              <a:gd name="connsiteX1-421" fmla="*/ 710055 w 2117733"/>
              <a:gd name="connsiteY1-422" fmla="*/ 7448 h 1295365"/>
              <a:gd name="connsiteX2-423" fmla="*/ 1174512 w 2117733"/>
              <a:gd name="connsiteY2-424" fmla="*/ 50990 h 1295365"/>
              <a:gd name="connsiteX3-425" fmla="*/ 1399484 w 2117733"/>
              <a:gd name="connsiteY3-426" fmla="*/ 304990 h 1295365"/>
              <a:gd name="connsiteX4-427" fmla="*/ 1804658 w 2117733"/>
              <a:gd name="connsiteY4-428" fmla="*/ 232419 h 1295365"/>
              <a:gd name="connsiteX5-429" fmla="*/ 2023598 w 2117733"/>
              <a:gd name="connsiteY5-430" fmla="*/ 377562 h 1295365"/>
              <a:gd name="connsiteX6-431" fmla="*/ 2110684 w 2117733"/>
              <a:gd name="connsiteY6-432" fmla="*/ 834762 h 1295365"/>
              <a:gd name="connsiteX7-433" fmla="*/ 1804658 w 2117733"/>
              <a:gd name="connsiteY7-434" fmla="*/ 903958 h 1295365"/>
              <a:gd name="connsiteX8-435" fmla="*/ 1609941 w 2117733"/>
              <a:gd name="connsiteY8-436" fmla="*/ 1161333 h 1295365"/>
              <a:gd name="connsiteX9-437" fmla="*/ 1189026 w 2117733"/>
              <a:gd name="connsiteY9-438" fmla="*/ 1255676 h 1295365"/>
              <a:gd name="connsiteX10-439" fmla="*/ 789190 w 2117733"/>
              <a:gd name="connsiteY10-440" fmla="*/ 1281329 h 1295365"/>
              <a:gd name="connsiteX11-441" fmla="*/ 151255 w 2117733"/>
              <a:gd name="connsiteY11-442" fmla="*/ 921848 h 1295365"/>
              <a:gd name="connsiteX12-443" fmla="*/ 27884 w 2117733"/>
              <a:gd name="connsiteY12-444" fmla="*/ 544476 h 1295365"/>
              <a:gd name="connsiteX13-445" fmla="*/ 310218 w 2117733"/>
              <a:gd name="connsiteY13-446" fmla="*/ 232419 h 1295365"/>
              <a:gd name="connsiteX0-447" fmla="*/ 310218 w 2117733"/>
              <a:gd name="connsiteY0-448" fmla="*/ 232419 h 1295365"/>
              <a:gd name="connsiteX1-449" fmla="*/ 710055 w 2117733"/>
              <a:gd name="connsiteY1-450" fmla="*/ 7448 h 1295365"/>
              <a:gd name="connsiteX2-451" fmla="*/ 1174512 w 2117733"/>
              <a:gd name="connsiteY2-452" fmla="*/ 50990 h 1295365"/>
              <a:gd name="connsiteX3-453" fmla="*/ 1399484 w 2117733"/>
              <a:gd name="connsiteY3-454" fmla="*/ 304990 h 1295365"/>
              <a:gd name="connsiteX4-455" fmla="*/ 1804658 w 2117733"/>
              <a:gd name="connsiteY4-456" fmla="*/ 232419 h 1295365"/>
              <a:gd name="connsiteX5-457" fmla="*/ 2023598 w 2117733"/>
              <a:gd name="connsiteY5-458" fmla="*/ 377562 h 1295365"/>
              <a:gd name="connsiteX6-459" fmla="*/ 2110684 w 2117733"/>
              <a:gd name="connsiteY6-460" fmla="*/ 834762 h 1295365"/>
              <a:gd name="connsiteX7-461" fmla="*/ 1804658 w 2117733"/>
              <a:gd name="connsiteY7-462" fmla="*/ 903958 h 1295365"/>
              <a:gd name="connsiteX8-463" fmla="*/ 1609941 w 2117733"/>
              <a:gd name="connsiteY8-464" fmla="*/ 1161333 h 1295365"/>
              <a:gd name="connsiteX9-465" fmla="*/ 1189026 w 2117733"/>
              <a:gd name="connsiteY9-466" fmla="*/ 1255676 h 1295365"/>
              <a:gd name="connsiteX10-467" fmla="*/ 789190 w 2117733"/>
              <a:gd name="connsiteY10-468" fmla="*/ 1281329 h 1295365"/>
              <a:gd name="connsiteX11-469" fmla="*/ 151255 w 2117733"/>
              <a:gd name="connsiteY11-470" fmla="*/ 921848 h 1295365"/>
              <a:gd name="connsiteX12-471" fmla="*/ 27884 w 2117733"/>
              <a:gd name="connsiteY12-472" fmla="*/ 544476 h 1295365"/>
              <a:gd name="connsiteX13-473" fmla="*/ 310218 w 2117733"/>
              <a:gd name="connsiteY13-474" fmla="*/ 232419 h 1295365"/>
              <a:gd name="connsiteX0-475" fmla="*/ 310218 w 2117733"/>
              <a:gd name="connsiteY0-476" fmla="*/ 232419 h 1295365"/>
              <a:gd name="connsiteX1-477" fmla="*/ 710055 w 2117733"/>
              <a:gd name="connsiteY1-478" fmla="*/ 7448 h 1295365"/>
              <a:gd name="connsiteX2-479" fmla="*/ 1174512 w 2117733"/>
              <a:gd name="connsiteY2-480" fmla="*/ 50990 h 1295365"/>
              <a:gd name="connsiteX3-481" fmla="*/ 1399484 w 2117733"/>
              <a:gd name="connsiteY3-482" fmla="*/ 304990 h 1295365"/>
              <a:gd name="connsiteX4-483" fmla="*/ 1804658 w 2117733"/>
              <a:gd name="connsiteY4-484" fmla="*/ 232419 h 1295365"/>
              <a:gd name="connsiteX5-485" fmla="*/ 2023598 w 2117733"/>
              <a:gd name="connsiteY5-486" fmla="*/ 377562 h 1295365"/>
              <a:gd name="connsiteX6-487" fmla="*/ 2110684 w 2117733"/>
              <a:gd name="connsiteY6-488" fmla="*/ 834762 h 1295365"/>
              <a:gd name="connsiteX7-489" fmla="*/ 1804658 w 2117733"/>
              <a:gd name="connsiteY7-490" fmla="*/ 903958 h 1295365"/>
              <a:gd name="connsiteX8-491" fmla="*/ 1609941 w 2117733"/>
              <a:gd name="connsiteY8-492" fmla="*/ 1161333 h 1295365"/>
              <a:gd name="connsiteX9-493" fmla="*/ 1189026 w 2117733"/>
              <a:gd name="connsiteY9-494" fmla="*/ 1255676 h 1295365"/>
              <a:gd name="connsiteX10-495" fmla="*/ 789190 w 2117733"/>
              <a:gd name="connsiteY10-496" fmla="*/ 1281329 h 1295365"/>
              <a:gd name="connsiteX11-497" fmla="*/ 151255 w 2117733"/>
              <a:gd name="connsiteY11-498" fmla="*/ 921848 h 1295365"/>
              <a:gd name="connsiteX12-499" fmla="*/ 27884 w 2117733"/>
              <a:gd name="connsiteY12-500" fmla="*/ 544476 h 1295365"/>
              <a:gd name="connsiteX13-501" fmla="*/ 310218 w 2117733"/>
              <a:gd name="connsiteY13-502" fmla="*/ 232419 h 1295365"/>
              <a:gd name="connsiteX0-503" fmla="*/ 310218 w 2023598"/>
              <a:gd name="connsiteY0-504" fmla="*/ 232419 h 1295365"/>
              <a:gd name="connsiteX1-505" fmla="*/ 710055 w 2023598"/>
              <a:gd name="connsiteY1-506" fmla="*/ 7448 h 1295365"/>
              <a:gd name="connsiteX2-507" fmla="*/ 1174512 w 2023598"/>
              <a:gd name="connsiteY2-508" fmla="*/ 50990 h 1295365"/>
              <a:gd name="connsiteX3-509" fmla="*/ 1399484 w 2023598"/>
              <a:gd name="connsiteY3-510" fmla="*/ 304990 h 1295365"/>
              <a:gd name="connsiteX4-511" fmla="*/ 1804658 w 2023598"/>
              <a:gd name="connsiteY4-512" fmla="*/ 232419 h 1295365"/>
              <a:gd name="connsiteX5-513" fmla="*/ 2023598 w 2023598"/>
              <a:gd name="connsiteY5-514" fmla="*/ 377562 h 1295365"/>
              <a:gd name="connsiteX6-515" fmla="*/ 1804658 w 2023598"/>
              <a:gd name="connsiteY6-516" fmla="*/ 903958 h 1295365"/>
              <a:gd name="connsiteX7-517" fmla="*/ 1609941 w 2023598"/>
              <a:gd name="connsiteY7-518" fmla="*/ 1161333 h 1295365"/>
              <a:gd name="connsiteX8-519" fmla="*/ 1189026 w 2023598"/>
              <a:gd name="connsiteY8-520" fmla="*/ 1255676 h 1295365"/>
              <a:gd name="connsiteX9-521" fmla="*/ 789190 w 2023598"/>
              <a:gd name="connsiteY9-522" fmla="*/ 1281329 h 1295365"/>
              <a:gd name="connsiteX10-523" fmla="*/ 151255 w 2023598"/>
              <a:gd name="connsiteY10-524" fmla="*/ 921848 h 1295365"/>
              <a:gd name="connsiteX11-525" fmla="*/ 27884 w 2023598"/>
              <a:gd name="connsiteY11-526" fmla="*/ 544476 h 1295365"/>
              <a:gd name="connsiteX12-527" fmla="*/ 310218 w 2023598"/>
              <a:gd name="connsiteY12-528" fmla="*/ 232419 h 1295365"/>
              <a:gd name="connsiteX0-529" fmla="*/ 310218 w 2066586"/>
              <a:gd name="connsiteY0-530" fmla="*/ 232419 h 1295365"/>
              <a:gd name="connsiteX1-531" fmla="*/ 710055 w 2066586"/>
              <a:gd name="connsiteY1-532" fmla="*/ 7448 h 1295365"/>
              <a:gd name="connsiteX2-533" fmla="*/ 1174512 w 2066586"/>
              <a:gd name="connsiteY2-534" fmla="*/ 50990 h 1295365"/>
              <a:gd name="connsiteX3-535" fmla="*/ 1399484 w 2066586"/>
              <a:gd name="connsiteY3-536" fmla="*/ 304990 h 1295365"/>
              <a:gd name="connsiteX4-537" fmla="*/ 1804658 w 2066586"/>
              <a:gd name="connsiteY4-538" fmla="*/ 232419 h 1295365"/>
              <a:gd name="connsiteX5-539" fmla="*/ 2023598 w 2066586"/>
              <a:gd name="connsiteY5-540" fmla="*/ 377562 h 1295365"/>
              <a:gd name="connsiteX6-541" fmla="*/ 2039608 w 2066586"/>
              <a:gd name="connsiteY6-542" fmla="*/ 757908 h 1295365"/>
              <a:gd name="connsiteX7-543" fmla="*/ 1609941 w 2066586"/>
              <a:gd name="connsiteY7-544" fmla="*/ 1161333 h 1295365"/>
              <a:gd name="connsiteX8-545" fmla="*/ 1189026 w 2066586"/>
              <a:gd name="connsiteY8-546" fmla="*/ 1255676 h 1295365"/>
              <a:gd name="connsiteX9-547" fmla="*/ 789190 w 2066586"/>
              <a:gd name="connsiteY9-548" fmla="*/ 1281329 h 1295365"/>
              <a:gd name="connsiteX10-549" fmla="*/ 151255 w 2066586"/>
              <a:gd name="connsiteY10-550" fmla="*/ 921848 h 1295365"/>
              <a:gd name="connsiteX11-551" fmla="*/ 27884 w 2066586"/>
              <a:gd name="connsiteY11-552" fmla="*/ 544476 h 1295365"/>
              <a:gd name="connsiteX12-553" fmla="*/ 310218 w 2066586"/>
              <a:gd name="connsiteY12-554" fmla="*/ 232419 h 1295365"/>
              <a:gd name="connsiteX0-555" fmla="*/ 310218 w 2066586"/>
              <a:gd name="connsiteY0-556" fmla="*/ 232419 h 1295365"/>
              <a:gd name="connsiteX1-557" fmla="*/ 710055 w 2066586"/>
              <a:gd name="connsiteY1-558" fmla="*/ 7448 h 1295365"/>
              <a:gd name="connsiteX2-559" fmla="*/ 1174512 w 2066586"/>
              <a:gd name="connsiteY2-560" fmla="*/ 50990 h 1295365"/>
              <a:gd name="connsiteX3-561" fmla="*/ 1399484 w 2066586"/>
              <a:gd name="connsiteY3-562" fmla="*/ 304990 h 1295365"/>
              <a:gd name="connsiteX4-563" fmla="*/ 1804658 w 2066586"/>
              <a:gd name="connsiteY4-564" fmla="*/ 232419 h 1295365"/>
              <a:gd name="connsiteX5-565" fmla="*/ 2023598 w 2066586"/>
              <a:gd name="connsiteY5-566" fmla="*/ 377562 h 1295365"/>
              <a:gd name="connsiteX6-567" fmla="*/ 2039608 w 2066586"/>
              <a:gd name="connsiteY6-568" fmla="*/ 757908 h 1295365"/>
              <a:gd name="connsiteX7-569" fmla="*/ 1609941 w 2066586"/>
              <a:gd name="connsiteY7-570" fmla="*/ 1161333 h 1295365"/>
              <a:gd name="connsiteX8-571" fmla="*/ 1189026 w 2066586"/>
              <a:gd name="connsiteY8-572" fmla="*/ 1255676 h 1295365"/>
              <a:gd name="connsiteX9-573" fmla="*/ 789190 w 2066586"/>
              <a:gd name="connsiteY9-574" fmla="*/ 1281329 h 1295365"/>
              <a:gd name="connsiteX10-575" fmla="*/ 151255 w 2066586"/>
              <a:gd name="connsiteY10-576" fmla="*/ 921848 h 1295365"/>
              <a:gd name="connsiteX11-577" fmla="*/ 27884 w 2066586"/>
              <a:gd name="connsiteY11-578" fmla="*/ 544476 h 1295365"/>
              <a:gd name="connsiteX12-579" fmla="*/ 310218 w 2066586"/>
              <a:gd name="connsiteY12-580" fmla="*/ 232419 h 1295365"/>
              <a:gd name="connsiteX0-581" fmla="*/ 310218 w 2066586"/>
              <a:gd name="connsiteY0-582" fmla="*/ 232419 h 1295365"/>
              <a:gd name="connsiteX1-583" fmla="*/ 710055 w 2066586"/>
              <a:gd name="connsiteY1-584" fmla="*/ 7448 h 1295365"/>
              <a:gd name="connsiteX2-585" fmla="*/ 1174512 w 2066586"/>
              <a:gd name="connsiteY2-586" fmla="*/ 50990 h 1295365"/>
              <a:gd name="connsiteX3-587" fmla="*/ 1399484 w 2066586"/>
              <a:gd name="connsiteY3-588" fmla="*/ 304990 h 1295365"/>
              <a:gd name="connsiteX4-589" fmla="*/ 1804658 w 2066586"/>
              <a:gd name="connsiteY4-590" fmla="*/ 232419 h 1295365"/>
              <a:gd name="connsiteX5-591" fmla="*/ 2023598 w 2066586"/>
              <a:gd name="connsiteY5-592" fmla="*/ 377562 h 1295365"/>
              <a:gd name="connsiteX6-593" fmla="*/ 2039608 w 2066586"/>
              <a:gd name="connsiteY6-594" fmla="*/ 757908 h 1295365"/>
              <a:gd name="connsiteX7-595" fmla="*/ 1609941 w 2066586"/>
              <a:gd name="connsiteY7-596" fmla="*/ 1161333 h 1295365"/>
              <a:gd name="connsiteX8-597" fmla="*/ 1189026 w 2066586"/>
              <a:gd name="connsiteY8-598" fmla="*/ 1255676 h 1295365"/>
              <a:gd name="connsiteX9-599" fmla="*/ 789190 w 2066586"/>
              <a:gd name="connsiteY9-600" fmla="*/ 1281329 h 1295365"/>
              <a:gd name="connsiteX10-601" fmla="*/ 151255 w 2066586"/>
              <a:gd name="connsiteY10-602" fmla="*/ 921848 h 1295365"/>
              <a:gd name="connsiteX11-603" fmla="*/ 27884 w 2066586"/>
              <a:gd name="connsiteY11-604" fmla="*/ 544476 h 1295365"/>
              <a:gd name="connsiteX12-605" fmla="*/ 310218 w 2066586"/>
              <a:gd name="connsiteY12-606" fmla="*/ 232419 h 1295365"/>
              <a:gd name="connsiteX0-607" fmla="*/ 310218 w 2066586"/>
              <a:gd name="connsiteY0-608" fmla="*/ 232419 h 1295365"/>
              <a:gd name="connsiteX1-609" fmla="*/ 710055 w 2066586"/>
              <a:gd name="connsiteY1-610" fmla="*/ 7448 h 1295365"/>
              <a:gd name="connsiteX2-611" fmla="*/ 1174512 w 2066586"/>
              <a:gd name="connsiteY2-612" fmla="*/ 50990 h 1295365"/>
              <a:gd name="connsiteX3-613" fmla="*/ 1399484 w 2066586"/>
              <a:gd name="connsiteY3-614" fmla="*/ 304990 h 1295365"/>
              <a:gd name="connsiteX4-615" fmla="*/ 1804658 w 2066586"/>
              <a:gd name="connsiteY4-616" fmla="*/ 232419 h 1295365"/>
              <a:gd name="connsiteX5-617" fmla="*/ 2023598 w 2066586"/>
              <a:gd name="connsiteY5-618" fmla="*/ 377562 h 1295365"/>
              <a:gd name="connsiteX6-619" fmla="*/ 2039608 w 2066586"/>
              <a:gd name="connsiteY6-620" fmla="*/ 757908 h 1295365"/>
              <a:gd name="connsiteX7-621" fmla="*/ 1609941 w 2066586"/>
              <a:gd name="connsiteY7-622" fmla="*/ 1161333 h 1295365"/>
              <a:gd name="connsiteX8-623" fmla="*/ 1189026 w 2066586"/>
              <a:gd name="connsiteY8-624" fmla="*/ 1255676 h 1295365"/>
              <a:gd name="connsiteX9-625" fmla="*/ 789190 w 2066586"/>
              <a:gd name="connsiteY9-626" fmla="*/ 1281329 h 1295365"/>
              <a:gd name="connsiteX10-627" fmla="*/ 151255 w 2066586"/>
              <a:gd name="connsiteY10-628" fmla="*/ 921848 h 1295365"/>
              <a:gd name="connsiteX11-629" fmla="*/ 27884 w 2066586"/>
              <a:gd name="connsiteY11-630" fmla="*/ 544476 h 1295365"/>
              <a:gd name="connsiteX12-631" fmla="*/ 310218 w 2066586"/>
              <a:gd name="connsiteY12-632" fmla="*/ 232419 h 1295365"/>
              <a:gd name="connsiteX0-633" fmla="*/ 310218 w 2066586"/>
              <a:gd name="connsiteY0-634" fmla="*/ 232419 h 1295365"/>
              <a:gd name="connsiteX1-635" fmla="*/ 710055 w 2066586"/>
              <a:gd name="connsiteY1-636" fmla="*/ 7448 h 1295365"/>
              <a:gd name="connsiteX2-637" fmla="*/ 1174512 w 2066586"/>
              <a:gd name="connsiteY2-638" fmla="*/ 50990 h 1295365"/>
              <a:gd name="connsiteX3-639" fmla="*/ 1399484 w 2066586"/>
              <a:gd name="connsiteY3-640" fmla="*/ 304990 h 1295365"/>
              <a:gd name="connsiteX4-641" fmla="*/ 1804658 w 2066586"/>
              <a:gd name="connsiteY4-642" fmla="*/ 232419 h 1295365"/>
              <a:gd name="connsiteX5-643" fmla="*/ 2023598 w 2066586"/>
              <a:gd name="connsiteY5-644" fmla="*/ 377562 h 1295365"/>
              <a:gd name="connsiteX6-645" fmla="*/ 2039608 w 2066586"/>
              <a:gd name="connsiteY6-646" fmla="*/ 757908 h 1295365"/>
              <a:gd name="connsiteX7-647" fmla="*/ 1609941 w 2066586"/>
              <a:gd name="connsiteY7-648" fmla="*/ 1161333 h 1295365"/>
              <a:gd name="connsiteX8-649" fmla="*/ 1189026 w 2066586"/>
              <a:gd name="connsiteY8-650" fmla="*/ 1255676 h 1295365"/>
              <a:gd name="connsiteX9-651" fmla="*/ 789190 w 2066586"/>
              <a:gd name="connsiteY9-652" fmla="*/ 1281329 h 1295365"/>
              <a:gd name="connsiteX10-653" fmla="*/ 151255 w 2066586"/>
              <a:gd name="connsiteY10-654" fmla="*/ 921848 h 1295365"/>
              <a:gd name="connsiteX11-655" fmla="*/ 27884 w 2066586"/>
              <a:gd name="connsiteY11-656" fmla="*/ 544476 h 1295365"/>
              <a:gd name="connsiteX12-657" fmla="*/ 310218 w 2066586"/>
              <a:gd name="connsiteY12-658" fmla="*/ 232419 h 1295365"/>
              <a:gd name="connsiteX0-659" fmla="*/ 310218 w 2066586"/>
              <a:gd name="connsiteY0-660" fmla="*/ 232419 h 1295365"/>
              <a:gd name="connsiteX1-661" fmla="*/ 710055 w 2066586"/>
              <a:gd name="connsiteY1-662" fmla="*/ 7448 h 1295365"/>
              <a:gd name="connsiteX2-663" fmla="*/ 1174512 w 2066586"/>
              <a:gd name="connsiteY2-664" fmla="*/ 50990 h 1295365"/>
              <a:gd name="connsiteX3-665" fmla="*/ 1399484 w 2066586"/>
              <a:gd name="connsiteY3-666" fmla="*/ 304990 h 1295365"/>
              <a:gd name="connsiteX4-667" fmla="*/ 1804658 w 2066586"/>
              <a:gd name="connsiteY4-668" fmla="*/ 232419 h 1295365"/>
              <a:gd name="connsiteX5-669" fmla="*/ 2023598 w 2066586"/>
              <a:gd name="connsiteY5-670" fmla="*/ 377562 h 1295365"/>
              <a:gd name="connsiteX6-671" fmla="*/ 2039608 w 2066586"/>
              <a:gd name="connsiteY6-672" fmla="*/ 757908 h 1295365"/>
              <a:gd name="connsiteX7-673" fmla="*/ 1609941 w 2066586"/>
              <a:gd name="connsiteY7-674" fmla="*/ 1161333 h 1295365"/>
              <a:gd name="connsiteX8-675" fmla="*/ 1189026 w 2066586"/>
              <a:gd name="connsiteY8-676" fmla="*/ 1255676 h 1295365"/>
              <a:gd name="connsiteX9-677" fmla="*/ 789190 w 2066586"/>
              <a:gd name="connsiteY9-678" fmla="*/ 1281329 h 1295365"/>
              <a:gd name="connsiteX10-679" fmla="*/ 151255 w 2066586"/>
              <a:gd name="connsiteY10-680" fmla="*/ 921848 h 1295365"/>
              <a:gd name="connsiteX11-681" fmla="*/ 27884 w 2066586"/>
              <a:gd name="connsiteY11-682" fmla="*/ 544476 h 1295365"/>
              <a:gd name="connsiteX12-683" fmla="*/ 310218 w 2066586"/>
              <a:gd name="connsiteY12-684" fmla="*/ 232419 h 12953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  <a:cxn ang="0">
                <a:pos x="connsiteX8-69" y="connsiteY8-70"/>
              </a:cxn>
              <a:cxn ang="0">
                <a:pos x="connsiteX9-89" y="connsiteY9-90"/>
              </a:cxn>
              <a:cxn ang="0">
                <a:pos x="connsiteX10-111" y="connsiteY10-112"/>
              </a:cxn>
              <a:cxn ang="0">
                <a:pos x="connsiteX11-135" y="connsiteY11-136"/>
              </a:cxn>
              <a:cxn ang="0">
                <a:pos x="connsiteX12-161" y="connsiteY12-162"/>
              </a:cxn>
            </a:cxnLst>
            <a:rect l="l" t="t" r="r" b="b"/>
            <a:pathLst>
              <a:path w="2066586" h="1295365">
                <a:moveTo>
                  <a:pt x="310218" y="232419"/>
                </a:moveTo>
                <a:cubicBezTo>
                  <a:pt x="423913" y="142914"/>
                  <a:pt x="595035" y="24381"/>
                  <a:pt x="710055" y="7448"/>
                </a:cubicBezTo>
                <a:cubicBezTo>
                  <a:pt x="825075" y="-9485"/>
                  <a:pt x="1059607" y="1400"/>
                  <a:pt x="1174512" y="50990"/>
                </a:cubicBezTo>
                <a:cubicBezTo>
                  <a:pt x="1289417" y="100580"/>
                  <a:pt x="1264426" y="329180"/>
                  <a:pt x="1399484" y="304990"/>
                </a:cubicBezTo>
                <a:lnTo>
                  <a:pt x="1804658" y="232419"/>
                </a:lnTo>
                <a:cubicBezTo>
                  <a:pt x="1939716" y="208229"/>
                  <a:pt x="1984440" y="289981"/>
                  <a:pt x="2023598" y="377562"/>
                </a:cubicBezTo>
                <a:cubicBezTo>
                  <a:pt x="2023598" y="489485"/>
                  <a:pt x="2108551" y="627280"/>
                  <a:pt x="2039608" y="757908"/>
                </a:cubicBezTo>
                <a:cubicBezTo>
                  <a:pt x="1970665" y="888536"/>
                  <a:pt x="1751705" y="1078372"/>
                  <a:pt x="1609941" y="1161333"/>
                </a:cubicBezTo>
                <a:cubicBezTo>
                  <a:pt x="1468177" y="1244294"/>
                  <a:pt x="1325818" y="1235677"/>
                  <a:pt x="1189026" y="1255676"/>
                </a:cubicBezTo>
                <a:cubicBezTo>
                  <a:pt x="1052234" y="1275675"/>
                  <a:pt x="1063548" y="1317052"/>
                  <a:pt x="789190" y="1281329"/>
                </a:cubicBezTo>
                <a:cubicBezTo>
                  <a:pt x="514832" y="1245606"/>
                  <a:pt x="198311" y="981762"/>
                  <a:pt x="151255" y="921848"/>
                </a:cubicBezTo>
                <a:cubicBezTo>
                  <a:pt x="104199" y="861934"/>
                  <a:pt x="-66227" y="648495"/>
                  <a:pt x="27884" y="544476"/>
                </a:cubicBezTo>
                <a:cubicBezTo>
                  <a:pt x="121995" y="440457"/>
                  <a:pt x="196523" y="321924"/>
                  <a:pt x="310218" y="232419"/>
                </a:cubicBezTo>
                <a:close/>
              </a:path>
            </a:pathLst>
          </a:custGeom>
          <a:solidFill>
            <a:srgbClr val="E5E5E5"/>
          </a:solidFill>
          <a:ln w="19050">
            <a:solidFill>
              <a:srgbClr val="A3ABB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/>
          <p:cNvSpPr/>
          <p:nvPr/>
        </p:nvSpPr>
        <p:spPr>
          <a:xfrm>
            <a:off x="8420135" y="2567064"/>
            <a:ext cx="98182" cy="97200"/>
          </a:xfrm>
          <a:prstGeom prst="ellipse">
            <a:avLst/>
          </a:prstGeom>
          <a:solidFill>
            <a:srgbClr val="989898"/>
          </a:solidFill>
          <a:ln w="1905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>
            <a:off x="8188427" y="2690803"/>
            <a:ext cx="98182" cy="97200"/>
          </a:xfrm>
          <a:prstGeom prst="ellipse">
            <a:avLst/>
          </a:prstGeom>
          <a:solidFill>
            <a:srgbClr val="989898"/>
          </a:solidFill>
          <a:ln w="1905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>
            <a:off x="8699610" y="2518464"/>
            <a:ext cx="98182" cy="97200"/>
          </a:xfrm>
          <a:prstGeom prst="ellipse">
            <a:avLst/>
          </a:prstGeom>
          <a:solidFill>
            <a:srgbClr val="989898"/>
          </a:solidFill>
          <a:ln w="1905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/>
          <p:cNvSpPr/>
          <p:nvPr/>
        </p:nvSpPr>
        <p:spPr>
          <a:xfrm>
            <a:off x="8341553" y="2903668"/>
            <a:ext cx="98182" cy="97200"/>
          </a:xfrm>
          <a:prstGeom prst="ellipse">
            <a:avLst/>
          </a:prstGeom>
          <a:solidFill>
            <a:srgbClr val="989898"/>
          </a:solidFill>
          <a:ln w="1905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/>
          <p:cNvSpPr/>
          <p:nvPr/>
        </p:nvSpPr>
        <p:spPr>
          <a:xfrm>
            <a:off x="8571509" y="2806468"/>
            <a:ext cx="98182" cy="97200"/>
          </a:xfrm>
          <a:prstGeom prst="ellipse">
            <a:avLst/>
          </a:prstGeom>
          <a:solidFill>
            <a:srgbClr val="989898"/>
          </a:solidFill>
          <a:ln w="1905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/>
          <p:cNvSpPr/>
          <p:nvPr/>
        </p:nvSpPr>
        <p:spPr>
          <a:xfrm>
            <a:off x="9003444" y="2704728"/>
            <a:ext cx="98182" cy="97200"/>
          </a:xfrm>
          <a:prstGeom prst="ellipse">
            <a:avLst/>
          </a:prstGeom>
          <a:solidFill>
            <a:srgbClr val="989898"/>
          </a:solidFill>
          <a:ln w="1905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/>
          <p:cNvSpPr/>
          <p:nvPr/>
        </p:nvSpPr>
        <p:spPr>
          <a:xfrm>
            <a:off x="8626727" y="3028911"/>
            <a:ext cx="98182" cy="97200"/>
          </a:xfrm>
          <a:prstGeom prst="ellipse">
            <a:avLst/>
          </a:prstGeom>
          <a:solidFill>
            <a:srgbClr val="989898"/>
          </a:solidFill>
          <a:ln w="1905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/>
          <p:cNvSpPr/>
          <p:nvPr/>
        </p:nvSpPr>
        <p:spPr>
          <a:xfrm>
            <a:off x="8862447" y="2921270"/>
            <a:ext cx="98182" cy="97200"/>
          </a:xfrm>
          <a:prstGeom prst="ellipse">
            <a:avLst/>
          </a:prstGeom>
          <a:solidFill>
            <a:srgbClr val="989898"/>
          </a:solidFill>
          <a:ln w="1905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/>
          <p:cNvSpPr/>
          <p:nvPr/>
        </p:nvSpPr>
        <p:spPr>
          <a:xfrm>
            <a:off x="9223537" y="2838526"/>
            <a:ext cx="98182" cy="97200"/>
          </a:xfrm>
          <a:prstGeom prst="ellipse">
            <a:avLst/>
          </a:prstGeom>
          <a:solidFill>
            <a:srgbClr val="989898"/>
          </a:solidFill>
          <a:ln w="1905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/>
          <p:cNvSpPr/>
          <p:nvPr/>
        </p:nvSpPr>
        <p:spPr>
          <a:xfrm>
            <a:off x="9315443" y="2664264"/>
            <a:ext cx="98182" cy="97200"/>
          </a:xfrm>
          <a:prstGeom prst="ellipse">
            <a:avLst/>
          </a:prstGeom>
          <a:solidFill>
            <a:srgbClr val="989898"/>
          </a:solidFill>
          <a:ln w="1905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文本框 300"/>
          <p:cNvSpPr txBox="1"/>
          <p:nvPr/>
        </p:nvSpPr>
        <p:spPr>
          <a:xfrm>
            <a:off x="8683963" y="2617037"/>
            <a:ext cx="17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15151"/>
                </a:solidFill>
              </a:rPr>
              <a:t>+</a:t>
            </a:r>
            <a:endParaRPr lang="zh-CN" altLang="en-US" dirty="0">
              <a:solidFill>
                <a:srgbClr val="515151"/>
              </a:solidFill>
            </a:endParaRPr>
          </a:p>
        </p:txBody>
      </p:sp>
      <p:cxnSp>
        <p:nvCxnSpPr>
          <p:cNvPr id="303" name="直接箭头连接符 302"/>
          <p:cNvCxnSpPr/>
          <p:nvPr/>
        </p:nvCxnSpPr>
        <p:spPr>
          <a:xfrm flipV="1">
            <a:off x="8877634" y="2293496"/>
            <a:ext cx="452081" cy="458553"/>
          </a:xfrm>
          <a:prstGeom prst="straightConnector1">
            <a:avLst/>
          </a:prstGeom>
          <a:ln w="19050">
            <a:solidFill>
              <a:srgbClr val="515151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4" name="椭圆 303"/>
          <p:cNvSpPr/>
          <p:nvPr/>
        </p:nvSpPr>
        <p:spPr>
          <a:xfrm>
            <a:off x="9343987" y="2209553"/>
            <a:ext cx="98182" cy="97200"/>
          </a:xfrm>
          <a:prstGeom prst="ellipse">
            <a:avLst/>
          </a:prstGeom>
          <a:solidFill>
            <a:srgbClr val="E5E5E5"/>
          </a:solidFill>
          <a:ln w="28575">
            <a:solidFill>
              <a:srgbClr val="7183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文本框 305"/>
          <p:cNvSpPr txBox="1"/>
          <p:nvPr/>
        </p:nvSpPr>
        <p:spPr>
          <a:xfrm>
            <a:off x="8009232" y="3219164"/>
            <a:ext cx="1736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语义内容分类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8" name="图片 307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102" y="3653268"/>
            <a:ext cx="349200" cy="349200"/>
          </a:xfrm>
          <a:prstGeom prst="rect">
            <a:avLst/>
          </a:prstGeom>
        </p:spPr>
      </p:pic>
      <p:pic>
        <p:nvPicPr>
          <p:cNvPr id="312" name="图片 311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102" y="4064460"/>
            <a:ext cx="349320" cy="349320"/>
          </a:xfrm>
          <a:prstGeom prst="rect">
            <a:avLst/>
          </a:prstGeom>
        </p:spPr>
      </p:pic>
      <p:sp>
        <p:nvSpPr>
          <p:cNvPr id="315" name="矩形 314"/>
          <p:cNvSpPr/>
          <p:nvPr/>
        </p:nvSpPr>
        <p:spPr>
          <a:xfrm>
            <a:off x="8447002" y="3859881"/>
            <a:ext cx="661271" cy="346748"/>
          </a:xfrm>
          <a:prstGeom prst="rect">
            <a:avLst/>
          </a:prstGeom>
          <a:solidFill>
            <a:srgbClr val="E5E5E5"/>
          </a:solidFill>
          <a:ln w="28575">
            <a:solidFill>
              <a:srgbClr val="AAAA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VLM</a:t>
            </a:r>
            <a:endParaRPr lang="zh-CN" altLang="en-US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6" name="箭头: 右 315"/>
          <p:cNvSpPr/>
          <p:nvPr/>
        </p:nvSpPr>
        <p:spPr>
          <a:xfrm>
            <a:off x="7953325" y="3950441"/>
            <a:ext cx="456025" cy="215900"/>
          </a:xfrm>
          <a:prstGeom prst="rightArrow">
            <a:avLst/>
          </a:prstGeom>
          <a:solidFill>
            <a:srgbClr val="D0CECE"/>
          </a:solidFill>
          <a:ln>
            <a:solidFill>
              <a:srgbClr val="5F61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箭头: 右 316"/>
          <p:cNvSpPr/>
          <p:nvPr/>
        </p:nvSpPr>
        <p:spPr>
          <a:xfrm>
            <a:off x="9165065" y="3955337"/>
            <a:ext cx="456025" cy="215900"/>
          </a:xfrm>
          <a:prstGeom prst="rightArrow">
            <a:avLst/>
          </a:prstGeom>
          <a:solidFill>
            <a:srgbClr val="D0CECE"/>
          </a:solidFill>
          <a:ln>
            <a:solidFill>
              <a:srgbClr val="5F61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文本框 317"/>
          <p:cNvSpPr txBox="1"/>
          <p:nvPr/>
        </p:nvSpPr>
        <p:spPr>
          <a:xfrm>
            <a:off x="7884287" y="4351152"/>
            <a:ext cx="1736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跨模态匹配分类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20" name="图片 319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495" y="3783995"/>
            <a:ext cx="188369" cy="188369"/>
          </a:xfrm>
          <a:prstGeom prst="rect">
            <a:avLst/>
          </a:prstGeom>
        </p:spPr>
      </p:pic>
      <p:pic>
        <p:nvPicPr>
          <p:cNvPr id="322" name="图片 321"/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87" y="3775422"/>
            <a:ext cx="227756" cy="227756"/>
          </a:xfrm>
          <a:prstGeom prst="rect">
            <a:avLst/>
          </a:prstGeom>
        </p:spPr>
      </p:pic>
      <p:pic>
        <p:nvPicPr>
          <p:cNvPr id="324" name="图片 323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174" y="3839996"/>
            <a:ext cx="418878" cy="418878"/>
          </a:xfrm>
          <a:prstGeom prst="rect">
            <a:avLst/>
          </a:prstGeom>
        </p:spPr>
      </p:pic>
      <p:sp>
        <p:nvSpPr>
          <p:cNvPr id="325" name="矩形: 圆角 324"/>
          <p:cNvSpPr/>
          <p:nvPr/>
        </p:nvSpPr>
        <p:spPr>
          <a:xfrm>
            <a:off x="10203142" y="2218511"/>
            <a:ext cx="1379259" cy="397153"/>
          </a:xfrm>
          <a:prstGeom prst="roundRect">
            <a:avLst/>
          </a:prstGeom>
          <a:solidFill>
            <a:srgbClr val="E7EFFA"/>
          </a:solidFill>
          <a:ln w="1905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lang="en-US" altLang="zh-CN" sz="1200" b="1" dirty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200" b="1" dirty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文本分类</a:t>
            </a:r>
            <a:endParaRPr lang="zh-CN" altLang="en-US" sz="12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6" name="矩形: 圆角 325"/>
          <p:cNvSpPr/>
          <p:nvPr/>
        </p:nvSpPr>
        <p:spPr>
          <a:xfrm>
            <a:off x="10203142" y="2887126"/>
            <a:ext cx="1379259" cy="397153"/>
          </a:xfrm>
          <a:prstGeom prst="roundRect">
            <a:avLst/>
          </a:prstGeom>
          <a:solidFill>
            <a:srgbClr val="E7EFFA"/>
          </a:solidFill>
          <a:ln w="1905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目标级理解</a:t>
            </a:r>
            <a:endParaRPr lang="zh-CN" altLang="en-US" sz="14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" name="矩形: 圆角 326"/>
          <p:cNvSpPr/>
          <p:nvPr/>
        </p:nvSpPr>
        <p:spPr>
          <a:xfrm>
            <a:off x="10203143" y="3592283"/>
            <a:ext cx="1379258" cy="397153"/>
          </a:xfrm>
          <a:prstGeom prst="roundRect">
            <a:avLst/>
          </a:prstGeom>
          <a:solidFill>
            <a:srgbClr val="A9B8C6"/>
          </a:solidFill>
          <a:ln w="1905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跨模态检索</a:t>
            </a:r>
            <a:endParaRPr lang="zh-CN" altLang="en-US" sz="14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8" name="矩形: 圆角 327"/>
          <p:cNvSpPr/>
          <p:nvPr/>
        </p:nvSpPr>
        <p:spPr>
          <a:xfrm>
            <a:off x="10203142" y="4268384"/>
            <a:ext cx="1379258" cy="397153"/>
          </a:xfrm>
          <a:prstGeom prst="roundRect">
            <a:avLst/>
          </a:prstGeom>
          <a:solidFill>
            <a:srgbClr val="A9B8C6"/>
          </a:solidFill>
          <a:ln w="1905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视频动作识别</a:t>
            </a:r>
            <a:endParaRPr lang="zh-CN" altLang="en-US" sz="14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9" name="矩形: 圆角 328"/>
          <p:cNvSpPr/>
          <p:nvPr/>
        </p:nvSpPr>
        <p:spPr>
          <a:xfrm>
            <a:off x="10203142" y="5424701"/>
            <a:ext cx="1379258" cy="397153"/>
          </a:xfrm>
          <a:prstGeom prst="roundRect">
            <a:avLst/>
          </a:prstGeom>
          <a:solidFill>
            <a:srgbClr val="C9CBE4"/>
          </a:solidFill>
          <a:ln w="1905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图像描述生成</a:t>
            </a:r>
            <a:endParaRPr lang="zh-CN" altLang="en-US" sz="14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0" name="矩形: 圆角 329"/>
          <p:cNvSpPr/>
          <p:nvPr/>
        </p:nvSpPr>
        <p:spPr>
          <a:xfrm>
            <a:off x="10203142" y="6101417"/>
            <a:ext cx="1379258" cy="397153"/>
          </a:xfrm>
          <a:prstGeom prst="roundRect">
            <a:avLst/>
          </a:prstGeom>
          <a:solidFill>
            <a:srgbClr val="C9CBE4"/>
          </a:solidFill>
          <a:ln w="1905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文本到图像生成</a:t>
            </a:r>
            <a:endParaRPr lang="zh-CN" altLang="en-US" sz="1200" b="1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890587" y="1038226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90587" y="1262064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166854" y="919426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166853" y="1140622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69233" y="1373380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443120" y="919426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443119" y="1140622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445499" y="1373380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719386" y="1038226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719386" y="1262064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stCxn id="18" idx="6"/>
            <a:endCxn id="20" idx="2"/>
          </p:cNvCxnSpPr>
          <p:nvPr/>
        </p:nvCxnSpPr>
        <p:spPr>
          <a:xfrm flipV="1">
            <a:off x="1009650" y="978826"/>
            <a:ext cx="157204" cy="11880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8" idx="6"/>
            <a:endCxn id="21" idx="2"/>
          </p:cNvCxnSpPr>
          <p:nvPr/>
        </p:nvCxnSpPr>
        <p:spPr>
          <a:xfrm>
            <a:off x="1009650" y="1097626"/>
            <a:ext cx="157203" cy="1023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8" idx="6"/>
            <a:endCxn id="22" idx="2"/>
          </p:cNvCxnSpPr>
          <p:nvPr/>
        </p:nvCxnSpPr>
        <p:spPr>
          <a:xfrm>
            <a:off x="1009650" y="1097626"/>
            <a:ext cx="159583" cy="3351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9" idx="6"/>
            <a:endCxn id="20" idx="2"/>
          </p:cNvCxnSpPr>
          <p:nvPr/>
        </p:nvCxnSpPr>
        <p:spPr>
          <a:xfrm flipV="1">
            <a:off x="1009650" y="978826"/>
            <a:ext cx="157204" cy="34263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9" idx="6"/>
            <a:endCxn id="21" idx="2"/>
          </p:cNvCxnSpPr>
          <p:nvPr/>
        </p:nvCxnSpPr>
        <p:spPr>
          <a:xfrm flipV="1">
            <a:off x="1009650" y="1200022"/>
            <a:ext cx="157203" cy="121442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9" idx="6"/>
            <a:endCxn id="22" idx="2"/>
          </p:cNvCxnSpPr>
          <p:nvPr/>
        </p:nvCxnSpPr>
        <p:spPr>
          <a:xfrm>
            <a:off x="1009650" y="1321464"/>
            <a:ext cx="159583" cy="11131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0" idx="6"/>
            <a:endCxn id="23" idx="2"/>
          </p:cNvCxnSpPr>
          <p:nvPr/>
        </p:nvCxnSpPr>
        <p:spPr>
          <a:xfrm>
            <a:off x="1285917" y="978826"/>
            <a:ext cx="157203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20" idx="6"/>
            <a:endCxn id="25" idx="2"/>
          </p:cNvCxnSpPr>
          <p:nvPr/>
        </p:nvCxnSpPr>
        <p:spPr>
          <a:xfrm>
            <a:off x="1285917" y="978826"/>
            <a:ext cx="159582" cy="4539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20" idx="6"/>
            <a:endCxn id="24" idx="2"/>
          </p:cNvCxnSpPr>
          <p:nvPr/>
        </p:nvCxnSpPr>
        <p:spPr>
          <a:xfrm>
            <a:off x="1285917" y="978826"/>
            <a:ext cx="157202" cy="2211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21" idx="6"/>
            <a:endCxn id="23" idx="2"/>
          </p:cNvCxnSpPr>
          <p:nvPr/>
        </p:nvCxnSpPr>
        <p:spPr>
          <a:xfrm flipV="1">
            <a:off x="1285916" y="978826"/>
            <a:ext cx="157204" cy="2211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21" idx="6"/>
            <a:endCxn id="24" idx="2"/>
          </p:cNvCxnSpPr>
          <p:nvPr/>
        </p:nvCxnSpPr>
        <p:spPr>
          <a:xfrm>
            <a:off x="1285916" y="1200022"/>
            <a:ext cx="157203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21" idx="6"/>
            <a:endCxn id="25" idx="2"/>
          </p:cNvCxnSpPr>
          <p:nvPr/>
        </p:nvCxnSpPr>
        <p:spPr>
          <a:xfrm>
            <a:off x="1285916" y="1200022"/>
            <a:ext cx="159583" cy="23275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22" idx="6"/>
            <a:endCxn id="23" idx="2"/>
          </p:cNvCxnSpPr>
          <p:nvPr/>
        </p:nvCxnSpPr>
        <p:spPr>
          <a:xfrm flipV="1">
            <a:off x="1288296" y="978826"/>
            <a:ext cx="154824" cy="4539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2" idx="6"/>
            <a:endCxn id="24" idx="2"/>
          </p:cNvCxnSpPr>
          <p:nvPr/>
        </p:nvCxnSpPr>
        <p:spPr>
          <a:xfrm flipV="1">
            <a:off x="1288296" y="1200022"/>
            <a:ext cx="154823" cy="23275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6"/>
            <a:endCxn id="25" idx="2"/>
          </p:cNvCxnSpPr>
          <p:nvPr/>
        </p:nvCxnSpPr>
        <p:spPr>
          <a:xfrm>
            <a:off x="1288296" y="1432780"/>
            <a:ext cx="157203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3" idx="6"/>
            <a:endCxn id="26" idx="2"/>
          </p:cNvCxnSpPr>
          <p:nvPr/>
        </p:nvCxnSpPr>
        <p:spPr>
          <a:xfrm>
            <a:off x="1562183" y="978826"/>
            <a:ext cx="157203" cy="11880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23" idx="6"/>
            <a:endCxn id="27" idx="2"/>
          </p:cNvCxnSpPr>
          <p:nvPr/>
        </p:nvCxnSpPr>
        <p:spPr>
          <a:xfrm>
            <a:off x="1562183" y="978826"/>
            <a:ext cx="157203" cy="34263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24" idx="6"/>
            <a:endCxn id="26" idx="2"/>
          </p:cNvCxnSpPr>
          <p:nvPr/>
        </p:nvCxnSpPr>
        <p:spPr>
          <a:xfrm flipV="1">
            <a:off x="1562182" y="1097626"/>
            <a:ext cx="157204" cy="1023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24" idx="6"/>
            <a:endCxn id="27" idx="2"/>
          </p:cNvCxnSpPr>
          <p:nvPr/>
        </p:nvCxnSpPr>
        <p:spPr>
          <a:xfrm>
            <a:off x="1562182" y="1200022"/>
            <a:ext cx="157204" cy="121442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25" idx="6"/>
            <a:endCxn id="26" idx="2"/>
          </p:cNvCxnSpPr>
          <p:nvPr/>
        </p:nvCxnSpPr>
        <p:spPr>
          <a:xfrm flipV="1">
            <a:off x="1564562" y="1097626"/>
            <a:ext cx="154824" cy="3351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25" idx="6"/>
            <a:endCxn id="27" idx="2"/>
          </p:cNvCxnSpPr>
          <p:nvPr/>
        </p:nvCxnSpPr>
        <p:spPr>
          <a:xfrm flipV="1">
            <a:off x="1564562" y="1321464"/>
            <a:ext cx="154824" cy="11131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2353944" y="978405"/>
            <a:ext cx="918845" cy="443233"/>
          </a:xfrm>
          <a:prstGeom prst="rect">
            <a:avLst/>
          </a:prstGeom>
          <a:solidFill>
            <a:srgbClr val="D6E1E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内部权重</a:t>
            </a:r>
            <a:r>
              <a:rPr lang="en-US" altLang="zh-CN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805595" y="978404"/>
            <a:ext cx="918845" cy="443233"/>
          </a:xfrm>
          <a:prstGeom prst="rect">
            <a:avLst/>
          </a:prstGeom>
          <a:solidFill>
            <a:srgbClr val="D6E1E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嵌入水印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279282" y="1041968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5279282" y="1265806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5555549" y="923168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5555548" y="1144364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5557928" y="1377122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5831815" y="923168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5831814" y="1144364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5834194" y="1377122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6108081" y="1041968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108081" y="1265806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6"/>
            <a:endCxn id="94" idx="2"/>
          </p:cNvCxnSpPr>
          <p:nvPr/>
        </p:nvCxnSpPr>
        <p:spPr>
          <a:xfrm flipV="1">
            <a:off x="5398345" y="982568"/>
            <a:ext cx="157204" cy="11880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92" idx="6"/>
            <a:endCxn id="95" idx="2"/>
          </p:cNvCxnSpPr>
          <p:nvPr/>
        </p:nvCxnSpPr>
        <p:spPr>
          <a:xfrm>
            <a:off x="5398345" y="1101368"/>
            <a:ext cx="157203" cy="1023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92" idx="6"/>
            <a:endCxn id="96" idx="2"/>
          </p:cNvCxnSpPr>
          <p:nvPr/>
        </p:nvCxnSpPr>
        <p:spPr>
          <a:xfrm>
            <a:off x="5398345" y="1101368"/>
            <a:ext cx="159583" cy="3351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3" idx="6"/>
            <a:endCxn id="94" idx="2"/>
          </p:cNvCxnSpPr>
          <p:nvPr/>
        </p:nvCxnSpPr>
        <p:spPr>
          <a:xfrm flipV="1">
            <a:off x="5398345" y="982568"/>
            <a:ext cx="157204" cy="34263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3" idx="6"/>
            <a:endCxn id="95" idx="2"/>
          </p:cNvCxnSpPr>
          <p:nvPr/>
        </p:nvCxnSpPr>
        <p:spPr>
          <a:xfrm flipV="1">
            <a:off x="5398345" y="1203764"/>
            <a:ext cx="157203" cy="121442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93" idx="6"/>
            <a:endCxn id="96" idx="2"/>
          </p:cNvCxnSpPr>
          <p:nvPr/>
        </p:nvCxnSpPr>
        <p:spPr>
          <a:xfrm>
            <a:off x="5398345" y="1325206"/>
            <a:ext cx="159583" cy="11131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94" idx="6"/>
            <a:endCxn id="97" idx="2"/>
          </p:cNvCxnSpPr>
          <p:nvPr/>
        </p:nvCxnSpPr>
        <p:spPr>
          <a:xfrm>
            <a:off x="5674612" y="982568"/>
            <a:ext cx="157203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94" idx="6"/>
            <a:endCxn id="99" idx="2"/>
          </p:cNvCxnSpPr>
          <p:nvPr/>
        </p:nvCxnSpPr>
        <p:spPr>
          <a:xfrm>
            <a:off x="5674612" y="982568"/>
            <a:ext cx="159582" cy="4539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94" idx="6"/>
            <a:endCxn id="98" idx="2"/>
          </p:cNvCxnSpPr>
          <p:nvPr/>
        </p:nvCxnSpPr>
        <p:spPr>
          <a:xfrm>
            <a:off x="5674612" y="982568"/>
            <a:ext cx="157202" cy="2211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97" idx="2"/>
          </p:cNvCxnSpPr>
          <p:nvPr/>
        </p:nvCxnSpPr>
        <p:spPr>
          <a:xfrm flipV="1">
            <a:off x="5674611" y="982568"/>
            <a:ext cx="157204" cy="2211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95" idx="6"/>
            <a:endCxn id="98" idx="2"/>
          </p:cNvCxnSpPr>
          <p:nvPr/>
        </p:nvCxnSpPr>
        <p:spPr>
          <a:xfrm>
            <a:off x="5674611" y="1203764"/>
            <a:ext cx="157203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95" idx="6"/>
            <a:endCxn id="99" idx="2"/>
          </p:cNvCxnSpPr>
          <p:nvPr/>
        </p:nvCxnSpPr>
        <p:spPr>
          <a:xfrm>
            <a:off x="5674611" y="1203764"/>
            <a:ext cx="159583" cy="23275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6" idx="6"/>
            <a:endCxn id="97" idx="2"/>
          </p:cNvCxnSpPr>
          <p:nvPr/>
        </p:nvCxnSpPr>
        <p:spPr>
          <a:xfrm flipV="1">
            <a:off x="5676991" y="982568"/>
            <a:ext cx="154824" cy="4539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6" idx="6"/>
            <a:endCxn id="98" idx="2"/>
          </p:cNvCxnSpPr>
          <p:nvPr/>
        </p:nvCxnSpPr>
        <p:spPr>
          <a:xfrm flipV="1">
            <a:off x="5676991" y="1203764"/>
            <a:ext cx="154823" cy="23275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96" idx="6"/>
            <a:endCxn id="99" idx="2"/>
          </p:cNvCxnSpPr>
          <p:nvPr/>
        </p:nvCxnSpPr>
        <p:spPr>
          <a:xfrm>
            <a:off x="5676991" y="1436522"/>
            <a:ext cx="157203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97" idx="6"/>
            <a:endCxn id="100" idx="2"/>
          </p:cNvCxnSpPr>
          <p:nvPr/>
        </p:nvCxnSpPr>
        <p:spPr>
          <a:xfrm>
            <a:off x="5950878" y="982568"/>
            <a:ext cx="157203" cy="11880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97" idx="6"/>
            <a:endCxn id="101" idx="2"/>
          </p:cNvCxnSpPr>
          <p:nvPr/>
        </p:nvCxnSpPr>
        <p:spPr>
          <a:xfrm>
            <a:off x="5950878" y="982568"/>
            <a:ext cx="157203" cy="34263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98" idx="6"/>
            <a:endCxn id="100" idx="2"/>
          </p:cNvCxnSpPr>
          <p:nvPr/>
        </p:nvCxnSpPr>
        <p:spPr>
          <a:xfrm flipV="1">
            <a:off x="5950877" y="1101368"/>
            <a:ext cx="157204" cy="1023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98" idx="6"/>
            <a:endCxn id="101" idx="2"/>
          </p:cNvCxnSpPr>
          <p:nvPr/>
        </p:nvCxnSpPr>
        <p:spPr>
          <a:xfrm>
            <a:off x="5950877" y="1203764"/>
            <a:ext cx="157204" cy="121442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9" idx="6"/>
            <a:endCxn id="100" idx="2"/>
          </p:cNvCxnSpPr>
          <p:nvPr/>
        </p:nvCxnSpPr>
        <p:spPr>
          <a:xfrm flipV="1">
            <a:off x="5953257" y="1101368"/>
            <a:ext cx="154824" cy="3351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99" idx="6"/>
            <a:endCxn id="101" idx="2"/>
          </p:cNvCxnSpPr>
          <p:nvPr/>
        </p:nvCxnSpPr>
        <p:spPr>
          <a:xfrm flipV="1">
            <a:off x="5953257" y="1325206"/>
            <a:ext cx="154824" cy="11131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图片 123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84" y="1080346"/>
            <a:ext cx="248328" cy="248328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647700" y="785473"/>
            <a:ext cx="5721350" cy="2310152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7" name="直接连接符 126"/>
          <p:cNvCxnSpPr>
            <a:stCxn id="125" idx="1"/>
            <a:endCxn id="125" idx="3"/>
          </p:cNvCxnSpPr>
          <p:nvPr/>
        </p:nvCxnSpPr>
        <p:spPr>
          <a:xfrm>
            <a:off x="647700" y="1940549"/>
            <a:ext cx="5721350" cy="0"/>
          </a:xfrm>
          <a:prstGeom prst="line">
            <a:avLst/>
          </a:prstGeom>
          <a:noFill/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9" name="椭圆 128"/>
          <p:cNvSpPr/>
          <p:nvPr/>
        </p:nvSpPr>
        <p:spPr>
          <a:xfrm>
            <a:off x="5279282" y="2194402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5279282" y="2418240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5555549" y="2075602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5555548" y="2296798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5557928" y="2529556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5831815" y="2075602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5831814" y="2296798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5834194" y="2529556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6108081" y="2194402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6108081" y="2418240"/>
            <a:ext cx="119063" cy="118800"/>
          </a:xfrm>
          <a:prstGeom prst="ellipse">
            <a:avLst/>
          </a:prstGeom>
          <a:solidFill>
            <a:srgbClr val="A4B45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9" name="直接连接符 138"/>
          <p:cNvCxnSpPr>
            <a:stCxn id="129" idx="6"/>
            <a:endCxn id="131" idx="2"/>
          </p:cNvCxnSpPr>
          <p:nvPr/>
        </p:nvCxnSpPr>
        <p:spPr>
          <a:xfrm flipV="1">
            <a:off x="5398345" y="2135002"/>
            <a:ext cx="157204" cy="11880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29" idx="6"/>
            <a:endCxn id="132" idx="2"/>
          </p:cNvCxnSpPr>
          <p:nvPr/>
        </p:nvCxnSpPr>
        <p:spPr>
          <a:xfrm>
            <a:off x="5398345" y="2253802"/>
            <a:ext cx="157203" cy="1023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29" idx="6"/>
            <a:endCxn id="133" idx="2"/>
          </p:cNvCxnSpPr>
          <p:nvPr/>
        </p:nvCxnSpPr>
        <p:spPr>
          <a:xfrm>
            <a:off x="5398345" y="2253802"/>
            <a:ext cx="159583" cy="3351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130" idx="6"/>
            <a:endCxn id="131" idx="2"/>
          </p:cNvCxnSpPr>
          <p:nvPr/>
        </p:nvCxnSpPr>
        <p:spPr>
          <a:xfrm flipV="1">
            <a:off x="5398345" y="2135002"/>
            <a:ext cx="157204" cy="34263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130" idx="6"/>
            <a:endCxn id="132" idx="2"/>
          </p:cNvCxnSpPr>
          <p:nvPr/>
        </p:nvCxnSpPr>
        <p:spPr>
          <a:xfrm flipV="1">
            <a:off x="5398345" y="2356198"/>
            <a:ext cx="157203" cy="121442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stCxn id="130" idx="6"/>
            <a:endCxn id="133" idx="2"/>
          </p:cNvCxnSpPr>
          <p:nvPr/>
        </p:nvCxnSpPr>
        <p:spPr>
          <a:xfrm>
            <a:off x="5398345" y="2477640"/>
            <a:ext cx="159583" cy="11131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stCxn id="131" idx="6"/>
            <a:endCxn id="134" idx="2"/>
          </p:cNvCxnSpPr>
          <p:nvPr/>
        </p:nvCxnSpPr>
        <p:spPr>
          <a:xfrm>
            <a:off x="5674612" y="2135002"/>
            <a:ext cx="157203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131" idx="6"/>
            <a:endCxn id="136" idx="2"/>
          </p:cNvCxnSpPr>
          <p:nvPr/>
        </p:nvCxnSpPr>
        <p:spPr>
          <a:xfrm>
            <a:off x="5674612" y="2135002"/>
            <a:ext cx="159582" cy="4539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stCxn id="131" idx="6"/>
            <a:endCxn id="135" idx="2"/>
          </p:cNvCxnSpPr>
          <p:nvPr/>
        </p:nvCxnSpPr>
        <p:spPr>
          <a:xfrm>
            <a:off x="5674612" y="2135002"/>
            <a:ext cx="157202" cy="2211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32" idx="6"/>
            <a:endCxn id="134" idx="2"/>
          </p:cNvCxnSpPr>
          <p:nvPr/>
        </p:nvCxnSpPr>
        <p:spPr>
          <a:xfrm flipV="1">
            <a:off x="5674611" y="2135002"/>
            <a:ext cx="157204" cy="2211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>
            <a:stCxn id="132" idx="6"/>
            <a:endCxn id="135" idx="2"/>
          </p:cNvCxnSpPr>
          <p:nvPr/>
        </p:nvCxnSpPr>
        <p:spPr>
          <a:xfrm>
            <a:off x="5674611" y="2356198"/>
            <a:ext cx="157203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>
            <a:stCxn id="132" idx="6"/>
            <a:endCxn id="136" idx="2"/>
          </p:cNvCxnSpPr>
          <p:nvPr/>
        </p:nvCxnSpPr>
        <p:spPr>
          <a:xfrm>
            <a:off x="5674611" y="2356198"/>
            <a:ext cx="159583" cy="23275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>
            <a:stCxn id="133" idx="6"/>
            <a:endCxn id="134" idx="2"/>
          </p:cNvCxnSpPr>
          <p:nvPr/>
        </p:nvCxnSpPr>
        <p:spPr>
          <a:xfrm flipV="1">
            <a:off x="5676991" y="2135002"/>
            <a:ext cx="154824" cy="4539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133" idx="6"/>
            <a:endCxn id="135" idx="2"/>
          </p:cNvCxnSpPr>
          <p:nvPr/>
        </p:nvCxnSpPr>
        <p:spPr>
          <a:xfrm flipV="1">
            <a:off x="5676991" y="2356198"/>
            <a:ext cx="154823" cy="23275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>
            <a:stCxn id="133" idx="6"/>
            <a:endCxn id="136" idx="2"/>
          </p:cNvCxnSpPr>
          <p:nvPr/>
        </p:nvCxnSpPr>
        <p:spPr>
          <a:xfrm>
            <a:off x="5676991" y="2588956"/>
            <a:ext cx="157203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stCxn id="134" idx="6"/>
            <a:endCxn id="137" idx="2"/>
          </p:cNvCxnSpPr>
          <p:nvPr/>
        </p:nvCxnSpPr>
        <p:spPr>
          <a:xfrm>
            <a:off x="5950878" y="2135002"/>
            <a:ext cx="157203" cy="11880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34" idx="6"/>
            <a:endCxn id="138" idx="2"/>
          </p:cNvCxnSpPr>
          <p:nvPr/>
        </p:nvCxnSpPr>
        <p:spPr>
          <a:xfrm>
            <a:off x="5950878" y="2135002"/>
            <a:ext cx="157203" cy="34263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35" idx="6"/>
            <a:endCxn id="137" idx="2"/>
          </p:cNvCxnSpPr>
          <p:nvPr/>
        </p:nvCxnSpPr>
        <p:spPr>
          <a:xfrm flipV="1">
            <a:off x="5950877" y="2253802"/>
            <a:ext cx="157204" cy="10239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135" idx="6"/>
            <a:endCxn id="138" idx="2"/>
          </p:cNvCxnSpPr>
          <p:nvPr/>
        </p:nvCxnSpPr>
        <p:spPr>
          <a:xfrm>
            <a:off x="5950877" y="2356198"/>
            <a:ext cx="157204" cy="121442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stCxn id="136" idx="6"/>
            <a:endCxn id="137" idx="2"/>
          </p:cNvCxnSpPr>
          <p:nvPr/>
        </p:nvCxnSpPr>
        <p:spPr>
          <a:xfrm flipV="1">
            <a:off x="5953257" y="2253802"/>
            <a:ext cx="154824" cy="335154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36" idx="6"/>
            <a:endCxn id="138" idx="2"/>
          </p:cNvCxnSpPr>
          <p:nvPr/>
        </p:nvCxnSpPr>
        <p:spPr>
          <a:xfrm flipV="1">
            <a:off x="5953257" y="2477640"/>
            <a:ext cx="154824" cy="111316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/>
          <p:cNvSpPr txBox="1"/>
          <p:nvPr/>
        </p:nvSpPr>
        <p:spPr>
          <a:xfrm>
            <a:off x="5592765" y="2094089"/>
            <a:ext cx="42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?</a:t>
            </a:r>
            <a:endParaRPr lang="zh-CN" altLang="en-US" b="1" dirty="0"/>
          </a:p>
        </p:txBody>
      </p:sp>
      <p:sp>
        <p:nvSpPr>
          <p:cNvPr id="161" name="矩形 160"/>
          <p:cNvSpPr/>
          <p:nvPr/>
        </p:nvSpPr>
        <p:spPr>
          <a:xfrm>
            <a:off x="3805595" y="2194402"/>
            <a:ext cx="918845" cy="443233"/>
          </a:xfrm>
          <a:prstGeom prst="rect">
            <a:avLst/>
          </a:prstGeom>
          <a:solidFill>
            <a:srgbClr val="D8D3E7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检索权重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2353943" y="2194402"/>
            <a:ext cx="918845" cy="443233"/>
          </a:xfrm>
          <a:prstGeom prst="rect">
            <a:avLst/>
          </a:prstGeom>
          <a:solidFill>
            <a:srgbClr val="D8D3E7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提取水印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26493" y="2193302"/>
            <a:ext cx="918845" cy="443233"/>
          </a:xfrm>
          <a:prstGeom prst="rect">
            <a:avLst/>
          </a:prstGeom>
          <a:solidFill>
            <a:srgbClr val="A7C0D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验证版权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5" name="直接箭头连接符 164"/>
          <p:cNvCxnSpPr>
            <a:endCxn id="90" idx="1"/>
          </p:cNvCxnSpPr>
          <p:nvPr/>
        </p:nvCxnSpPr>
        <p:spPr>
          <a:xfrm>
            <a:off x="1876425" y="1200021"/>
            <a:ext cx="477519" cy="1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>
            <a:stCxn id="90" idx="3"/>
            <a:endCxn id="91" idx="1"/>
          </p:cNvCxnSpPr>
          <p:nvPr/>
        </p:nvCxnSpPr>
        <p:spPr>
          <a:xfrm flipV="1">
            <a:off x="3272789" y="1200021"/>
            <a:ext cx="532806" cy="1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 flipV="1">
            <a:off x="4727406" y="1200020"/>
            <a:ext cx="532806" cy="1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endCxn id="161" idx="3"/>
          </p:cNvCxnSpPr>
          <p:nvPr/>
        </p:nvCxnSpPr>
        <p:spPr>
          <a:xfrm flipH="1" flipV="1">
            <a:off x="4724440" y="2416019"/>
            <a:ext cx="505720" cy="2221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>
            <a:stCxn id="161" idx="1"/>
            <a:endCxn id="162" idx="3"/>
          </p:cNvCxnSpPr>
          <p:nvPr/>
        </p:nvCxnSpPr>
        <p:spPr>
          <a:xfrm flipH="1">
            <a:off x="3272788" y="2416019"/>
            <a:ext cx="532807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箭头连接符 175"/>
          <p:cNvCxnSpPr>
            <a:stCxn id="162" idx="1"/>
            <a:endCxn id="163" idx="3"/>
          </p:cNvCxnSpPr>
          <p:nvPr/>
        </p:nvCxnSpPr>
        <p:spPr>
          <a:xfrm flipH="1" flipV="1">
            <a:off x="1745338" y="2414919"/>
            <a:ext cx="608605" cy="110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" name="图片 1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36" y="1665208"/>
            <a:ext cx="370534" cy="370534"/>
          </a:xfrm>
          <a:prstGeom prst="rect">
            <a:avLst/>
          </a:prstGeom>
        </p:spPr>
      </p:pic>
      <p:cxnSp>
        <p:nvCxnSpPr>
          <p:cNvPr id="181" name="直接箭头连接符 180"/>
          <p:cNvCxnSpPr/>
          <p:nvPr/>
        </p:nvCxnSpPr>
        <p:spPr>
          <a:xfrm flipV="1">
            <a:off x="3537103" y="1259422"/>
            <a:ext cx="0" cy="340778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箭头连接符 184"/>
          <p:cNvCxnSpPr/>
          <p:nvPr/>
        </p:nvCxnSpPr>
        <p:spPr>
          <a:xfrm>
            <a:off x="3537103" y="2022952"/>
            <a:ext cx="0" cy="335438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/>
          <p:cNvSpPr txBox="1"/>
          <p:nvPr/>
        </p:nvSpPr>
        <p:spPr>
          <a:xfrm>
            <a:off x="940902" y="1475776"/>
            <a:ext cx="847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目标模型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2" name="文本框 191"/>
          <p:cNvSpPr txBox="1"/>
          <p:nvPr/>
        </p:nvSpPr>
        <p:spPr>
          <a:xfrm>
            <a:off x="586035" y="1685533"/>
            <a:ext cx="847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水印嵌入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595844" y="2790724"/>
            <a:ext cx="1353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水印提取（验证）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1851181" y="923021"/>
            <a:ext cx="507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选取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3272789" y="919426"/>
            <a:ext cx="507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嵌入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4767818" y="923021"/>
            <a:ext cx="507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得到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5277861" y="1472880"/>
            <a:ext cx="949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含水印模型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3526769" y="1404093"/>
            <a:ext cx="507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加密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3551924" y="1937102"/>
            <a:ext cx="507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解密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4769977" y="2134328"/>
            <a:ext cx="507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查找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3298254" y="2435927"/>
            <a:ext cx="507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提取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1846603" y="2135002"/>
            <a:ext cx="507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对比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9998218" y="723946"/>
            <a:ext cx="5721350" cy="2703311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7" name="直接连接符 206"/>
          <p:cNvCxnSpPr/>
          <p:nvPr/>
        </p:nvCxnSpPr>
        <p:spPr>
          <a:xfrm>
            <a:off x="10012772" y="2287989"/>
            <a:ext cx="5721350" cy="0"/>
          </a:xfrm>
          <a:prstGeom prst="line">
            <a:avLst/>
          </a:prstGeom>
          <a:noFill/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8" name="矩形 207"/>
          <p:cNvSpPr/>
          <p:nvPr/>
        </p:nvSpPr>
        <p:spPr>
          <a:xfrm>
            <a:off x="10128393" y="855142"/>
            <a:ext cx="1638300" cy="1098550"/>
          </a:xfrm>
          <a:prstGeom prst="rect">
            <a:avLst/>
          </a:prstGeom>
          <a:solidFill>
            <a:srgbClr val="F0EFED"/>
          </a:solidFill>
          <a:ln w="19050">
            <a:solidFill>
              <a:srgbClr val="525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0" name="图片 2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105" y="1459527"/>
            <a:ext cx="584954" cy="390749"/>
          </a:xfrm>
          <a:prstGeom prst="rect">
            <a:avLst/>
          </a:prstGeom>
        </p:spPr>
      </p:pic>
      <p:sp>
        <p:nvSpPr>
          <p:cNvPr id="211" name="矩形 210"/>
          <p:cNvSpPr/>
          <p:nvPr/>
        </p:nvSpPr>
        <p:spPr>
          <a:xfrm>
            <a:off x="11188967" y="1499667"/>
            <a:ext cx="304676" cy="304800"/>
          </a:xfrm>
          <a:prstGeom prst="rect">
            <a:avLst/>
          </a:prstGeom>
          <a:solidFill>
            <a:srgbClr val="F5EAB0"/>
          </a:solidFill>
          <a:ln w="19050">
            <a:solidFill>
              <a:srgbClr val="525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</a:t>
            </a:r>
            <a:endParaRPr lang="zh-CN" altLang="en-US" sz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72" name="组合 271"/>
          <p:cNvGrpSpPr/>
          <p:nvPr/>
        </p:nvGrpSpPr>
        <p:grpSpPr>
          <a:xfrm>
            <a:off x="12477297" y="1272918"/>
            <a:ext cx="1138238" cy="572754"/>
            <a:chOff x="3236912" y="4326201"/>
            <a:chExt cx="947862" cy="572754"/>
          </a:xfrm>
        </p:grpSpPr>
        <p:sp>
          <p:nvSpPr>
            <p:cNvPr id="241" name="椭圆 240"/>
            <p:cNvSpPr/>
            <p:nvPr/>
          </p:nvSpPr>
          <p:spPr>
            <a:xfrm>
              <a:off x="3236912" y="4445001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3236912" y="4668839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3513179" y="4326201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3513178" y="4547397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3515558" y="4780155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3789445" y="4326201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3789444" y="4547397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3791824" y="4780155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4065711" y="4445001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4065711" y="4668839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1" name="直接连接符 250"/>
            <p:cNvCxnSpPr>
              <a:stCxn id="241" idx="6"/>
              <a:endCxn id="243" idx="2"/>
            </p:cNvCxnSpPr>
            <p:nvPr/>
          </p:nvCxnSpPr>
          <p:spPr>
            <a:xfrm flipV="1">
              <a:off x="3355975" y="4385601"/>
              <a:ext cx="157204" cy="11880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>
              <a:stCxn id="241" idx="6"/>
              <a:endCxn id="244" idx="2"/>
            </p:cNvCxnSpPr>
            <p:nvPr/>
          </p:nvCxnSpPr>
          <p:spPr>
            <a:xfrm>
              <a:off x="3355975" y="4504401"/>
              <a:ext cx="157203" cy="1023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/>
            <p:cNvCxnSpPr>
              <a:stCxn id="241" idx="6"/>
              <a:endCxn id="245" idx="2"/>
            </p:cNvCxnSpPr>
            <p:nvPr/>
          </p:nvCxnSpPr>
          <p:spPr>
            <a:xfrm>
              <a:off x="3355975" y="4504401"/>
              <a:ext cx="159583" cy="3351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/>
            <p:cNvCxnSpPr>
              <a:stCxn id="242" idx="6"/>
              <a:endCxn id="243" idx="2"/>
            </p:cNvCxnSpPr>
            <p:nvPr/>
          </p:nvCxnSpPr>
          <p:spPr>
            <a:xfrm flipV="1">
              <a:off x="3355975" y="4385601"/>
              <a:ext cx="157204" cy="34263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>
              <a:stCxn id="242" idx="6"/>
              <a:endCxn id="244" idx="2"/>
            </p:cNvCxnSpPr>
            <p:nvPr/>
          </p:nvCxnSpPr>
          <p:spPr>
            <a:xfrm flipV="1">
              <a:off x="3355975" y="4606797"/>
              <a:ext cx="157203" cy="121442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/>
            <p:cNvCxnSpPr>
              <a:stCxn id="242" idx="6"/>
              <a:endCxn id="245" idx="2"/>
            </p:cNvCxnSpPr>
            <p:nvPr/>
          </p:nvCxnSpPr>
          <p:spPr>
            <a:xfrm>
              <a:off x="3355975" y="4728239"/>
              <a:ext cx="159583" cy="11131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/>
            <p:cNvCxnSpPr>
              <a:stCxn id="243" idx="6"/>
              <a:endCxn id="246" idx="2"/>
            </p:cNvCxnSpPr>
            <p:nvPr/>
          </p:nvCxnSpPr>
          <p:spPr>
            <a:xfrm>
              <a:off x="3632242" y="4385601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>
              <a:stCxn id="243" idx="6"/>
              <a:endCxn id="248" idx="2"/>
            </p:cNvCxnSpPr>
            <p:nvPr/>
          </p:nvCxnSpPr>
          <p:spPr>
            <a:xfrm>
              <a:off x="3632242" y="4385601"/>
              <a:ext cx="159582" cy="4539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>
              <a:stCxn id="243" idx="6"/>
              <a:endCxn id="247" idx="2"/>
            </p:cNvCxnSpPr>
            <p:nvPr/>
          </p:nvCxnSpPr>
          <p:spPr>
            <a:xfrm>
              <a:off x="3632242" y="4385601"/>
              <a:ext cx="157202" cy="2211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>
              <a:stCxn id="244" idx="6"/>
              <a:endCxn id="246" idx="2"/>
            </p:cNvCxnSpPr>
            <p:nvPr/>
          </p:nvCxnSpPr>
          <p:spPr>
            <a:xfrm flipV="1">
              <a:off x="3632241" y="4385601"/>
              <a:ext cx="157204" cy="2211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>
              <a:stCxn id="244" idx="6"/>
              <a:endCxn id="247" idx="2"/>
            </p:cNvCxnSpPr>
            <p:nvPr/>
          </p:nvCxnSpPr>
          <p:spPr>
            <a:xfrm>
              <a:off x="3632241" y="4606797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>
              <a:stCxn id="244" idx="6"/>
              <a:endCxn id="248" idx="2"/>
            </p:cNvCxnSpPr>
            <p:nvPr/>
          </p:nvCxnSpPr>
          <p:spPr>
            <a:xfrm>
              <a:off x="3632241" y="4606797"/>
              <a:ext cx="159583" cy="23275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>
              <a:stCxn id="245" idx="6"/>
              <a:endCxn id="246" idx="2"/>
            </p:cNvCxnSpPr>
            <p:nvPr/>
          </p:nvCxnSpPr>
          <p:spPr>
            <a:xfrm flipV="1">
              <a:off x="3634621" y="4385601"/>
              <a:ext cx="154824" cy="4539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/>
            <p:cNvCxnSpPr>
              <a:stCxn id="245" idx="6"/>
              <a:endCxn id="247" idx="2"/>
            </p:cNvCxnSpPr>
            <p:nvPr/>
          </p:nvCxnSpPr>
          <p:spPr>
            <a:xfrm flipV="1">
              <a:off x="3634621" y="4606797"/>
              <a:ext cx="154823" cy="23275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/>
            <p:cNvCxnSpPr>
              <a:stCxn id="245" idx="6"/>
              <a:endCxn id="248" idx="2"/>
            </p:cNvCxnSpPr>
            <p:nvPr/>
          </p:nvCxnSpPr>
          <p:spPr>
            <a:xfrm>
              <a:off x="3634621" y="4839555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>
              <a:stCxn id="246" idx="6"/>
              <a:endCxn id="249" idx="2"/>
            </p:cNvCxnSpPr>
            <p:nvPr/>
          </p:nvCxnSpPr>
          <p:spPr>
            <a:xfrm>
              <a:off x="3908508" y="4385601"/>
              <a:ext cx="157203" cy="11880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/>
            <p:cNvCxnSpPr>
              <a:stCxn id="246" idx="6"/>
              <a:endCxn id="250" idx="2"/>
            </p:cNvCxnSpPr>
            <p:nvPr/>
          </p:nvCxnSpPr>
          <p:spPr>
            <a:xfrm>
              <a:off x="3908508" y="4385601"/>
              <a:ext cx="157203" cy="34263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>
              <a:stCxn id="247" idx="6"/>
              <a:endCxn id="249" idx="2"/>
            </p:cNvCxnSpPr>
            <p:nvPr/>
          </p:nvCxnSpPr>
          <p:spPr>
            <a:xfrm flipV="1">
              <a:off x="3908507" y="4504401"/>
              <a:ext cx="157204" cy="1023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>
              <a:stCxn id="247" idx="6"/>
              <a:endCxn id="250" idx="2"/>
            </p:cNvCxnSpPr>
            <p:nvPr/>
          </p:nvCxnSpPr>
          <p:spPr>
            <a:xfrm>
              <a:off x="3908507" y="4606797"/>
              <a:ext cx="157204" cy="121442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/>
            <p:cNvCxnSpPr>
              <a:stCxn id="248" idx="6"/>
              <a:endCxn id="249" idx="2"/>
            </p:cNvCxnSpPr>
            <p:nvPr/>
          </p:nvCxnSpPr>
          <p:spPr>
            <a:xfrm flipV="1">
              <a:off x="3910887" y="4504401"/>
              <a:ext cx="154824" cy="3351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/>
            <p:cNvCxnSpPr>
              <a:stCxn id="248" idx="6"/>
              <a:endCxn id="250" idx="2"/>
            </p:cNvCxnSpPr>
            <p:nvPr/>
          </p:nvCxnSpPr>
          <p:spPr>
            <a:xfrm flipV="1">
              <a:off x="3910887" y="4728239"/>
              <a:ext cx="154824" cy="11131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组合 272"/>
          <p:cNvGrpSpPr/>
          <p:nvPr/>
        </p:nvGrpSpPr>
        <p:grpSpPr>
          <a:xfrm>
            <a:off x="14060681" y="1276093"/>
            <a:ext cx="1138238" cy="572754"/>
            <a:chOff x="3236912" y="4326201"/>
            <a:chExt cx="947862" cy="572754"/>
          </a:xfrm>
        </p:grpSpPr>
        <p:sp>
          <p:nvSpPr>
            <p:cNvPr id="274" name="椭圆 273"/>
            <p:cNvSpPr/>
            <p:nvPr/>
          </p:nvSpPr>
          <p:spPr>
            <a:xfrm>
              <a:off x="3236912" y="4445001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3236912" y="4668839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3513179" y="4326201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3513178" y="4547397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3515558" y="4780155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3789445" y="4326201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3789444" y="4547397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3791824" y="4780155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4065711" y="4445001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4065711" y="4668839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4" name="直接连接符 283"/>
            <p:cNvCxnSpPr>
              <a:stCxn id="274" idx="6"/>
              <a:endCxn id="276" idx="2"/>
            </p:cNvCxnSpPr>
            <p:nvPr/>
          </p:nvCxnSpPr>
          <p:spPr>
            <a:xfrm flipV="1">
              <a:off x="3355975" y="4385601"/>
              <a:ext cx="157204" cy="11880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/>
            <p:cNvCxnSpPr>
              <a:stCxn id="274" idx="6"/>
              <a:endCxn id="277" idx="2"/>
            </p:cNvCxnSpPr>
            <p:nvPr/>
          </p:nvCxnSpPr>
          <p:spPr>
            <a:xfrm>
              <a:off x="3355975" y="4504401"/>
              <a:ext cx="157203" cy="1023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/>
            <p:cNvCxnSpPr>
              <a:stCxn id="274" idx="6"/>
              <a:endCxn id="278" idx="2"/>
            </p:cNvCxnSpPr>
            <p:nvPr/>
          </p:nvCxnSpPr>
          <p:spPr>
            <a:xfrm>
              <a:off x="3355975" y="4504401"/>
              <a:ext cx="159583" cy="3351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/>
            <p:cNvCxnSpPr>
              <a:stCxn id="275" idx="6"/>
              <a:endCxn id="276" idx="2"/>
            </p:cNvCxnSpPr>
            <p:nvPr/>
          </p:nvCxnSpPr>
          <p:spPr>
            <a:xfrm flipV="1">
              <a:off x="3355975" y="4385601"/>
              <a:ext cx="157204" cy="34263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/>
            <p:cNvCxnSpPr>
              <a:stCxn id="275" idx="6"/>
              <a:endCxn id="277" idx="2"/>
            </p:cNvCxnSpPr>
            <p:nvPr/>
          </p:nvCxnSpPr>
          <p:spPr>
            <a:xfrm flipV="1">
              <a:off x="3355975" y="4606797"/>
              <a:ext cx="157203" cy="121442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/>
            <p:cNvCxnSpPr>
              <a:stCxn id="275" idx="6"/>
              <a:endCxn id="278" idx="2"/>
            </p:cNvCxnSpPr>
            <p:nvPr/>
          </p:nvCxnSpPr>
          <p:spPr>
            <a:xfrm>
              <a:off x="3355975" y="4728239"/>
              <a:ext cx="159583" cy="11131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/>
            <p:cNvCxnSpPr>
              <a:stCxn id="276" idx="6"/>
              <a:endCxn id="279" idx="2"/>
            </p:cNvCxnSpPr>
            <p:nvPr/>
          </p:nvCxnSpPr>
          <p:spPr>
            <a:xfrm>
              <a:off x="3632242" y="4385601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/>
            <p:cNvCxnSpPr>
              <a:stCxn id="276" idx="6"/>
              <a:endCxn id="281" idx="2"/>
            </p:cNvCxnSpPr>
            <p:nvPr/>
          </p:nvCxnSpPr>
          <p:spPr>
            <a:xfrm>
              <a:off x="3632242" y="4385601"/>
              <a:ext cx="159582" cy="4539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/>
            <p:cNvCxnSpPr>
              <a:stCxn id="276" idx="6"/>
              <a:endCxn id="280" idx="2"/>
            </p:cNvCxnSpPr>
            <p:nvPr/>
          </p:nvCxnSpPr>
          <p:spPr>
            <a:xfrm>
              <a:off x="3632242" y="4385601"/>
              <a:ext cx="157202" cy="2211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/>
            <p:cNvCxnSpPr>
              <a:stCxn id="277" idx="6"/>
              <a:endCxn id="279" idx="2"/>
            </p:cNvCxnSpPr>
            <p:nvPr/>
          </p:nvCxnSpPr>
          <p:spPr>
            <a:xfrm flipV="1">
              <a:off x="3632241" y="4385601"/>
              <a:ext cx="157204" cy="2211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连接符 293"/>
            <p:cNvCxnSpPr>
              <a:stCxn id="277" idx="6"/>
              <a:endCxn id="280" idx="2"/>
            </p:cNvCxnSpPr>
            <p:nvPr/>
          </p:nvCxnSpPr>
          <p:spPr>
            <a:xfrm>
              <a:off x="3632241" y="4606797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接连接符 294"/>
            <p:cNvCxnSpPr>
              <a:stCxn id="277" idx="6"/>
              <a:endCxn id="281" idx="2"/>
            </p:cNvCxnSpPr>
            <p:nvPr/>
          </p:nvCxnSpPr>
          <p:spPr>
            <a:xfrm>
              <a:off x="3632241" y="4606797"/>
              <a:ext cx="159583" cy="23275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直接连接符 295"/>
            <p:cNvCxnSpPr>
              <a:stCxn id="278" idx="6"/>
              <a:endCxn id="279" idx="2"/>
            </p:cNvCxnSpPr>
            <p:nvPr/>
          </p:nvCxnSpPr>
          <p:spPr>
            <a:xfrm flipV="1">
              <a:off x="3634621" y="4385601"/>
              <a:ext cx="154824" cy="4539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连接符 296"/>
            <p:cNvCxnSpPr>
              <a:stCxn id="278" idx="6"/>
              <a:endCxn id="280" idx="2"/>
            </p:cNvCxnSpPr>
            <p:nvPr/>
          </p:nvCxnSpPr>
          <p:spPr>
            <a:xfrm flipV="1">
              <a:off x="3634621" y="4606797"/>
              <a:ext cx="154823" cy="23275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接连接符 297"/>
            <p:cNvCxnSpPr>
              <a:stCxn id="278" idx="6"/>
              <a:endCxn id="281" idx="2"/>
            </p:cNvCxnSpPr>
            <p:nvPr/>
          </p:nvCxnSpPr>
          <p:spPr>
            <a:xfrm>
              <a:off x="3634621" y="4839555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接连接符 298"/>
            <p:cNvCxnSpPr>
              <a:stCxn id="279" idx="6"/>
              <a:endCxn id="282" idx="2"/>
            </p:cNvCxnSpPr>
            <p:nvPr/>
          </p:nvCxnSpPr>
          <p:spPr>
            <a:xfrm>
              <a:off x="3908508" y="4385601"/>
              <a:ext cx="157203" cy="11880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299"/>
            <p:cNvCxnSpPr>
              <a:stCxn id="279" idx="6"/>
              <a:endCxn id="283" idx="2"/>
            </p:cNvCxnSpPr>
            <p:nvPr/>
          </p:nvCxnSpPr>
          <p:spPr>
            <a:xfrm>
              <a:off x="3908508" y="4385601"/>
              <a:ext cx="157203" cy="34263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连接符 300"/>
            <p:cNvCxnSpPr>
              <a:stCxn id="280" idx="6"/>
              <a:endCxn id="282" idx="2"/>
            </p:cNvCxnSpPr>
            <p:nvPr/>
          </p:nvCxnSpPr>
          <p:spPr>
            <a:xfrm flipV="1">
              <a:off x="3908507" y="4504401"/>
              <a:ext cx="157204" cy="1023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/>
            <p:cNvCxnSpPr>
              <a:stCxn id="280" idx="6"/>
              <a:endCxn id="283" idx="2"/>
            </p:cNvCxnSpPr>
            <p:nvPr/>
          </p:nvCxnSpPr>
          <p:spPr>
            <a:xfrm>
              <a:off x="3908507" y="4606797"/>
              <a:ext cx="157204" cy="121442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/>
            <p:cNvCxnSpPr>
              <a:stCxn id="281" idx="6"/>
              <a:endCxn id="282" idx="2"/>
            </p:cNvCxnSpPr>
            <p:nvPr/>
          </p:nvCxnSpPr>
          <p:spPr>
            <a:xfrm flipV="1">
              <a:off x="3910887" y="4504401"/>
              <a:ext cx="154824" cy="3351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/>
            <p:cNvCxnSpPr>
              <a:stCxn id="281" idx="6"/>
              <a:endCxn id="283" idx="2"/>
            </p:cNvCxnSpPr>
            <p:nvPr/>
          </p:nvCxnSpPr>
          <p:spPr>
            <a:xfrm flipV="1">
              <a:off x="3910887" y="4728239"/>
              <a:ext cx="154824" cy="11131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5" name="图片 3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066" y="2593002"/>
            <a:ext cx="584954" cy="390749"/>
          </a:xfrm>
          <a:prstGeom prst="rect">
            <a:avLst/>
          </a:prstGeom>
        </p:spPr>
      </p:pic>
      <p:sp>
        <p:nvSpPr>
          <p:cNvPr id="306" name="矩形 305"/>
          <p:cNvSpPr/>
          <p:nvPr/>
        </p:nvSpPr>
        <p:spPr>
          <a:xfrm>
            <a:off x="12623307" y="2439467"/>
            <a:ext cx="1308100" cy="59055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  </a:t>
            </a:r>
            <a:r>
              <a:rPr lang="zh-CN" altLang="en-US" sz="3600" b="1" dirty="0"/>
              <a:t>？</a:t>
            </a:r>
            <a:endParaRPr lang="zh-CN" altLang="en-US" sz="2800" b="1" dirty="0"/>
          </a:p>
        </p:txBody>
      </p:sp>
      <p:sp>
        <p:nvSpPr>
          <p:cNvPr id="307" name="矩形 306"/>
          <p:cNvSpPr/>
          <p:nvPr/>
        </p:nvSpPr>
        <p:spPr>
          <a:xfrm>
            <a:off x="10177011" y="2508694"/>
            <a:ext cx="918845" cy="443233"/>
          </a:xfrm>
          <a:prstGeom prst="rect">
            <a:avLst/>
          </a:prstGeom>
          <a:solidFill>
            <a:srgbClr val="A7C0D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验证版权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8" name="文本框 307"/>
          <p:cNvSpPr txBox="1"/>
          <p:nvPr/>
        </p:nvSpPr>
        <p:spPr>
          <a:xfrm>
            <a:off x="10300636" y="831787"/>
            <a:ext cx="127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触发集</a:t>
            </a:r>
            <a:endParaRPr lang="en-US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（具有特定输入                       </a:t>
            </a:r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输出关系）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9" name="直接箭头连接符 308"/>
          <p:cNvCxnSpPr/>
          <p:nvPr/>
        </p:nvCxnSpPr>
        <p:spPr>
          <a:xfrm>
            <a:off x="11840353" y="1570658"/>
            <a:ext cx="569595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/>
          <p:cNvCxnSpPr/>
          <p:nvPr/>
        </p:nvCxnSpPr>
        <p:spPr>
          <a:xfrm>
            <a:off x="13615535" y="1578278"/>
            <a:ext cx="477519" cy="1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/>
          <p:cNvCxnSpPr/>
          <p:nvPr/>
        </p:nvCxnSpPr>
        <p:spPr>
          <a:xfrm flipH="1">
            <a:off x="14013006" y="2802848"/>
            <a:ext cx="814458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/>
          <p:cNvCxnSpPr/>
          <p:nvPr/>
        </p:nvCxnSpPr>
        <p:spPr>
          <a:xfrm flipH="1">
            <a:off x="12027084" y="2771893"/>
            <a:ext cx="526215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文本框 315"/>
          <p:cNvSpPr txBox="1"/>
          <p:nvPr/>
        </p:nvSpPr>
        <p:spPr>
          <a:xfrm>
            <a:off x="11657949" y="2603773"/>
            <a:ext cx="347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马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7" name="直接箭头连接符 316"/>
          <p:cNvCxnSpPr/>
          <p:nvPr/>
        </p:nvCxnSpPr>
        <p:spPr>
          <a:xfrm flipH="1" flipV="1">
            <a:off x="11153165" y="2771892"/>
            <a:ext cx="505720" cy="2221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文本框 318"/>
          <p:cNvSpPr txBox="1"/>
          <p:nvPr/>
        </p:nvSpPr>
        <p:spPr>
          <a:xfrm>
            <a:off x="11864799" y="1100230"/>
            <a:ext cx="59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微调</a:t>
            </a:r>
            <a:r>
              <a: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训练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0" name="文本框 319"/>
          <p:cNvSpPr txBox="1"/>
          <p:nvPr/>
        </p:nvSpPr>
        <p:spPr>
          <a:xfrm>
            <a:off x="13586919" y="1309780"/>
            <a:ext cx="598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1" name="文本框 320"/>
          <p:cNvSpPr txBox="1"/>
          <p:nvPr/>
        </p:nvSpPr>
        <p:spPr>
          <a:xfrm>
            <a:off x="14072163" y="2528980"/>
            <a:ext cx="80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远程查询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2" name="文本框 321"/>
          <p:cNvSpPr txBox="1"/>
          <p:nvPr/>
        </p:nvSpPr>
        <p:spPr>
          <a:xfrm>
            <a:off x="12854658" y="3039520"/>
            <a:ext cx="80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可疑模型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3" name="文本框 322"/>
          <p:cNvSpPr txBox="1"/>
          <p:nvPr/>
        </p:nvSpPr>
        <p:spPr>
          <a:xfrm>
            <a:off x="12053370" y="2492645"/>
            <a:ext cx="80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4" name="文本框 323"/>
          <p:cNvSpPr txBox="1"/>
          <p:nvPr/>
        </p:nvSpPr>
        <p:spPr>
          <a:xfrm>
            <a:off x="11450883" y="2860450"/>
            <a:ext cx="80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特定输出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6" name="文本框 325"/>
          <p:cNvSpPr txBox="1"/>
          <p:nvPr/>
        </p:nvSpPr>
        <p:spPr>
          <a:xfrm>
            <a:off x="11222790" y="2492645"/>
            <a:ext cx="80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对比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7" name="文本框 326"/>
          <p:cNvSpPr txBox="1"/>
          <p:nvPr/>
        </p:nvSpPr>
        <p:spPr>
          <a:xfrm>
            <a:off x="14772139" y="3005230"/>
            <a:ext cx="80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特定输入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8" name="文本框 327"/>
          <p:cNvSpPr txBox="1"/>
          <p:nvPr/>
        </p:nvSpPr>
        <p:spPr>
          <a:xfrm>
            <a:off x="14203604" y="1889779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含水印模型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9" name="文本框 328"/>
          <p:cNvSpPr txBox="1"/>
          <p:nvPr/>
        </p:nvSpPr>
        <p:spPr>
          <a:xfrm>
            <a:off x="12644081" y="1889779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目标模型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0" name="文本框 329"/>
          <p:cNvSpPr txBox="1"/>
          <p:nvPr/>
        </p:nvSpPr>
        <p:spPr>
          <a:xfrm>
            <a:off x="10031644" y="1989052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水印嵌入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1" name="文本框 330"/>
          <p:cNvSpPr txBox="1"/>
          <p:nvPr/>
        </p:nvSpPr>
        <p:spPr>
          <a:xfrm>
            <a:off x="9998218" y="3095511"/>
            <a:ext cx="1353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水印提取（验证）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32" name="图片 3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589" y="1396126"/>
            <a:ext cx="308422" cy="308422"/>
          </a:xfrm>
          <a:prstGeom prst="rect">
            <a:avLst/>
          </a:prstGeom>
        </p:spPr>
      </p:pic>
      <p:sp>
        <p:nvSpPr>
          <p:cNvPr id="333" name="矩形 332"/>
          <p:cNvSpPr/>
          <p:nvPr/>
        </p:nvSpPr>
        <p:spPr>
          <a:xfrm>
            <a:off x="647700" y="4013767"/>
            <a:ext cx="5721350" cy="2596584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4" name="直接连接符 333"/>
          <p:cNvCxnSpPr/>
          <p:nvPr/>
        </p:nvCxnSpPr>
        <p:spPr>
          <a:xfrm>
            <a:off x="647966" y="5411121"/>
            <a:ext cx="5721350" cy="0"/>
          </a:xfrm>
          <a:prstGeom prst="line">
            <a:avLst/>
          </a:prstGeom>
          <a:noFill/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66" name="组合 365"/>
          <p:cNvGrpSpPr/>
          <p:nvPr/>
        </p:nvGrpSpPr>
        <p:grpSpPr>
          <a:xfrm>
            <a:off x="797718" y="4193552"/>
            <a:ext cx="1015491" cy="572754"/>
            <a:chOff x="7710487" y="2664790"/>
            <a:chExt cx="947862" cy="572754"/>
          </a:xfrm>
        </p:grpSpPr>
        <p:sp>
          <p:nvSpPr>
            <p:cNvPr id="335" name="椭圆 334"/>
            <p:cNvSpPr/>
            <p:nvPr/>
          </p:nvSpPr>
          <p:spPr>
            <a:xfrm>
              <a:off x="7710487" y="27835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7710487" y="3007428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>
              <a:off x="7986754" y="26647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7986753" y="2885986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>
              <a:off x="7989133" y="3118744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/>
            <p:nvPr/>
          </p:nvSpPr>
          <p:spPr>
            <a:xfrm>
              <a:off x="8263020" y="26647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8263019" y="2885986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8265399" y="3118744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8539286" y="27835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8539286" y="3007428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5" name="直接连接符 344"/>
            <p:cNvCxnSpPr>
              <a:stCxn id="335" idx="6"/>
              <a:endCxn id="337" idx="2"/>
            </p:cNvCxnSpPr>
            <p:nvPr/>
          </p:nvCxnSpPr>
          <p:spPr>
            <a:xfrm flipV="1">
              <a:off x="7829550" y="2724190"/>
              <a:ext cx="157204" cy="11880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/>
            <p:cNvCxnSpPr>
              <a:stCxn id="335" idx="6"/>
              <a:endCxn id="338" idx="2"/>
            </p:cNvCxnSpPr>
            <p:nvPr/>
          </p:nvCxnSpPr>
          <p:spPr>
            <a:xfrm>
              <a:off x="7829550" y="2842990"/>
              <a:ext cx="157203" cy="1023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/>
            <p:cNvCxnSpPr>
              <a:stCxn id="335" idx="6"/>
              <a:endCxn id="339" idx="2"/>
            </p:cNvCxnSpPr>
            <p:nvPr/>
          </p:nvCxnSpPr>
          <p:spPr>
            <a:xfrm>
              <a:off x="7829550" y="2842990"/>
              <a:ext cx="159583" cy="3351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/>
            <p:cNvCxnSpPr>
              <a:stCxn id="336" idx="6"/>
              <a:endCxn id="337" idx="2"/>
            </p:cNvCxnSpPr>
            <p:nvPr/>
          </p:nvCxnSpPr>
          <p:spPr>
            <a:xfrm flipV="1">
              <a:off x="7829550" y="2724190"/>
              <a:ext cx="157204" cy="34263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/>
            <p:cNvCxnSpPr>
              <a:stCxn id="336" idx="6"/>
              <a:endCxn id="338" idx="2"/>
            </p:cNvCxnSpPr>
            <p:nvPr/>
          </p:nvCxnSpPr>
          <p:spPr>
            <a:xfrm flipV="1">
              <a:off x="7829550" y="2945386"/>
              <a:ext cx="157203" cy="121442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/>
            <p:cNvCxnSpPr>
              <a:stCxn id="336" idx="6"/>
              <a:endCxn id="339" idx="2"/>
            </p:cNvCxnSpPr>
            <p:nvPr/>
          </p:nvCxnSpPr>
          <p:spPr>
            <a:xfrm>
              <a:off x="7829550" y="3066828"/>
              <a:ext cx="159583" cy="11131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/>
            <p:cNvCxnSpPr>
              <a:stCxn id="337" idx="6"/>
              <a:endCxn id="340" idx="2"/>
            </p:cNvCxnSpPr>
            <p:nvPr/>
          </p:nvCxnSpPr>
          <p:spPr>
            <a:xfrm>
              <a:off x="8105817" y="2724190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/>
            <p:cNvCxnSpPr>
              <a:stCxn id="337" idx="6"/>
              <a:endCxn id="342" idx="2"/>
            </p:cNvCxnSpPr>
            <p:nvPr/>
          </p:nvCxnSpPr>
          <p:spPr>
            <a:xfrm>
              <a:off x="8105817" y="2724190"/>
              <a:ext cx="159582" cy="4539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/>
            <p:cNvCxnSpPr>
              <a:stCxn id="337" idx="6"/>
              <a:endCxn id="341" idx="2"/>
            </p:cNvCxnSpPr>
            <p:nvPr/>
          </p:nvCxnSpPr>
          <p:spPr>
            <a:xfrm>
              <a:off x="8105817" y="2724190"/>
              <a:ext cx="157202" cy="2211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/>
            <p:cNvCxnSpPr>
              <a:stCxn id="338" idx="6"/>
              <a:endCxn id="340" idx="2"/>
            </p:cNvCxnSpPr>
            <p:nvPr/>
          </p:nvCxnSpPr>
          <p:spPr>
            <a:xfrm flipV="1">
              <a:off x="8105816" y="2724190"/>
              <a:ext cx="157204" cy="2211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/>
            <p:cNvCxnSpPr>
              <a:stCxn id="338" idx="6"/>
              <a:endCxn id="341" idx="2"/>
            </p:cNvCxnSpPr>
            <p:nvPr/>
          </p:nvCxnSpPr>
          <p:spPr>
            <a:xfrm>
              <a:off x="8105816" y="2945386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/>
            <p:cNvCxnSpPr>
              <a:stCxn id="338" idx="6"/>
              <a:endCxn id="342" idx="2"/>
            </p:cNvCxnSpPr>
            <p:nvPr/>
          </p:nvCxnSpPr>
          <p:spPr>
            <a:xfrm>
              <a:off x="8105816" y="2945386"/>
              <a:ext cx="159583" cy="23275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/>
            <p:cNvCxnSpPr>
              <a:stCxn id="339" idx="6"/>
              <a:endCxn id="340" idx="2"/>
            </p:cNvCxnSpPr>
            <p:nvPr/>
          </p:nvCxnSpPr>
          <p:spPr>
            <a:xfrm flipV="1">
              <a:off x="8108196" y="2724190"/>
              <a:ext cx="154824" cy="4539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/>
            <p:cNvCxnSpPr>
              <a:stCxn id="339" idx="6"/>
              <a:endCxn id="341" idx="2"/>
            </p:cNvCxnSpPr>
            <p:nvPr/>
          </p:nvCxnSpPr>
          <p:spPr>
            <a:xfrm flipV="1">
              <a:off x="8108196" y="2945386"/>
              <a:ext cx="154823" cy="23275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/>
            <p:cNvCxnSpPr>
              <a:stCxn id="339" idx="6"/>
              <a:endCxn id="342" idx="2"/>
            </p:cNvCxnSpPr>
            <p:nvPr/>
          </p:nvCxnSpPr>
          <p:spPr>
            <a:xfrm>
              <a:off x="8108196" y="3178144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/>
            <p:cNvCxnSpPr>
              <a:stCxn id="340" idx="6"/>
              <a:endCxn id="343" idx="2"/>
            </p:cNvCxnSpPr>
            <p:nvPr/>
          </p:nvCxnSpPr>
          <p:spPr>
            <a:xfrm>
              <a:off x="8382083" y="2724190"/>
              <a:ext cx="157203" cy="11880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/>
            <p:cNvCxnSpPr>
              <a:stCxn id="340" idx="6"/>
              <a:endCxn id="344" idx="2"/>
            </p:cNvCxnSpPr>
            <p:nvPr/>
          </p:nvCxnSpPr>
          <p:spPr>
            <a:xfrm>
              <a:off x="8382083" y="2724190"/>
              <a:ext cx="157203" cy="34263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接连接符 361"/>
            <p:cNvCxnSpPr>
              <a:stCxn id="341" idx="6"/>
              <a:endCxn id="343" idx="2"/>
            </p:cNvCxnSpPr>
            <p:nvPr/>
          </p:nvCxnSpPr>
          <p:spPr>
            <a:xfrm flipV="1">
              <a:off x="8382082" y="2842990"/>
              <a:ext cx="157204" cy="1023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/>
            <p:cNvCxnSpPr>
              <a:stCxn id="341" idx="6"/>
              <a:endCxn id="344" idx="2"/>
            </p:cNvCxnSpPr>
            <p:nvPr/>
          </p:nvCxnSpPr>
          <p:spPr>
            <a:xfrm>
              <a:off x="8382082" y="2945386"/>
              <a:ext cx="157204" cy="121442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接连接符 363"/>
            <p:cNvCxnSpPr>
              <a:stCxn id="342" idx="6"/>
              <a:endCxn id="343" idx="2"/>
            </p:cNvCxnSpPr>
            <p:nvPr/>
          </p:nvCxnSpPr>
          <p:spPr>
            <a:xfrm flipV="1">
              <a:off x="8384462" y="2842990"/>
              <a:ext cx="154824" cy="3351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>
              <a:stCxn id="342" idx="6"/>
              <a:endCxn id="344" idx="2"/>
            </p:cNvCxnSpPr>
            <p:nvPr/>
          </p:nvCxnSpPr>
          <p:spPr>
            <a:xfrm flipV="1">
              <a:off x="8384462" y="3066828"/>
              <a:ext cx="154824" cy="11131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8" name="矩形 397"/>
          <p:cNvSpPr/>
          <p:nvPr/>
        </p:nvSpPr>
        <p:spPr>
          <a:xfrm>
            <a:off x="2316480" y="4260850"/>
            <a:ext cx="918845" cy="443233"/>
          </a:xfrm>
          <a:prstGeom prst="rect">
            <a:avLst/>
          </a:prstGeom>
          <a:solidFill>
            <a:srgbClr val="D6E1E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内部权重</a:t>
            </a:r>
            <a:r>
              <a:rPr lang="en-US" altLang="zh-CN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9" name="矩形 398"/>
          <p:cNvSpPr/>
          <p:nvPr/>
        </p:nvSpPr>
        <p:spPr>
          <a:xfrm>
            <a:off x="3796981" y="4254762"/>
            <a:ext cx="918845" cy="443233"/>
          </a:xfrm>
          <a:prstGeom prst="rect">
            <a:avLst/>
          </a:prstGeom>
          <a:solidFill>
            <a:srgbClr val="D6E1E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内部权重</a:t>
            </a:r>
            <a:r>
              <a:rPr lang="en-US" altLang="zh-CN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00" name="组合 399"/>
          <p:cNvGrpSpPr/>
          <p:nvPr/>
        </p:nvGrpSpPr>
        <p:grpSpPr>
          <a:xfrm>
            <a:off x="5126882" y="4187202"/>
            <a:ext cx="1015491" cy="572754"/>
            <a:chOff x="7710487" y="2664790"/>
            <a:chExt cx="947862" cy="572754"/>
          </a:xfrm>
        </p:grpSpPr>
        <p:sp>
          <p:nvSpPr>
            <p:cNvPr id="401" name="椭圆 400"/>
            <p:cNvSpPr/>
            <p:nvPr/>
          </p:nvSpPr>
          <p:spPr>
            <a:xfrm>
              <a:off x="7710487" y="27835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椭圆 401"/>
            <p:cNvSpPr/>
            <p:nvPr/>
          </p:nvSpPr>
          <p:spPr>
            <a:xfrm>
              <a:off x="7710487" y="3007428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椭圆 402"/>
            <p:cNvSpPr/>
            <p:nvPr/>
          </p:nvSpPr>
          <p:spPr>
            <a:xfrm>
              <a:off x="7986754" y="26647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7986753" y="2885986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/>
          </p:nvSpPr>
          <p:spPr>
            <a:xfrm>
              <a:off x="7989133" y="3118744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/>
          </p:nvSpPr>
          <p:spPr>
            <a:xfrm>
              <a:off x="8263020" y="26647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8263019" y="2885986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椭圆 407"/>
            <p:cNvSpPr/>
            <p:nvPr/>
          </p:nvSpPr>
          <p:spPr>
            <a:xfrm>
              <a:off x="8265399" y="3118744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椭圆 408"/>
            <p:cNvSpPr/>
            <p:nvPr/>
          </p:nvSpPr>
          <p:spPr>
            <a:xfrm>
              <a:off x="8539286" y="27835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8539286" y="3007428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1" name="直接连接符 410"/>
            <p:cNvCxnSpPr>
              <a:stCxn id="401" idx="6"/>
              <a:endCxn id="403" idx="2"/>
            </p:cNvCxnSpPr>
            <p:nvPr/>
          </p:nvCxnSpPr>
          <p:spPr>
            <a:xfrm flipV="1">
              <a:off x="7829550" y="2724190"/>
              <a:ext cx="157204" cy="11880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/>
            <p:cNvCxnSpPr>
              <a:stCxn id="401" idx="6"/>
              <a:endCxn id="404" idx="2"/>
            </p:cNvCxnSpPr>
            <p:nvPr/>
          </p:nvCxnSpPr>
          <p:spPr>
            <a:xfrm>
              <a:off x="7829550" y="2842990"/>
              <a:ext cx="157203" cy="1023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/>
            <p:cNvCxnSpPr>
              <a:stCxn id="401" idx="6"/>
              <a:endCxn id="405" idx="2"/>
            </p:cNvCxnSpPr>
            <p:nvPr/>
          </p:nvCxnSpPr>
          <p:spPr>
            <a:xfrm>
              <a:off x="7829550" y="2842990"/>
              <a:ext cx="159583" cy="3351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>
              <a:stCxn id="402" idx="6"/>
              <a:endCxn id="403" idx="2"/>
            </p:cNvCxnSpPr>
            <p:nvPr/>
          </p:nvCxnSpPr>
          <p:spPr>
            <a:xfrm flipV="1">
              <a:off x="7829550" y="2724190"/>
              <a:ext cx="157204" cy="34263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>
              <a:stCxn id="402" idx="6"/>
              <a:endCxn id="404" idx="2"/>
            </p:cNvCxnSpPr>
            <p:nvPr/>
          </p:nvCxnSpPr>
          <p:spPr>
            <a:xfrm flipV="1">
              <a:off x="7829550" y="2945386"/>
              <a:ext cx="157203" cy="121442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/>
            <p:cNvCxnSpPr>
              <a:stCxn id="402" idx="6"/>
              <a:endCxn id="405" idx="2"/>
            </p:cNvCxnSpPr>
            <p:nvPr/>
          </p:nvCxnSpPr>
          <p:spPr>
            <a:xfrm>
              <a:off x="7829550" y="3066828"/>
              <a:ext cx="159583" cy="11131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/>
            <p:cNvCxnSpPr>
              <a:stCxn id="403" idx="6"/>
              <a:endCxn id="406" idx="2"/>
            </p:cNvCxnSpPr>
            <p:nvPr/>
          </p:nvCxnSpPr>
          <p:spPr>
            <a:xfrm>
              <a:off x="8105817" y="2724190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>
              <a:stCxn id="403" idx="6"/>
              <a:endCxn id="408" idx="2"/>
            </p:cNvCxnSpPr>
            <p:nvPr/>
          </p:nvCxnSpPr>
          <p:spPr>
            <a:xfrm>
              <a:off x="8105817" y="2724190"/>
              <a:ext cx="159582" cy="4539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>
              <a:stCxn id="403" idx="6"/>
              <a:endCxn id="407" idx="2"/>
            </p:cNvCxnSpPr>
            <p:nvPr/>
          </p:nvCxnSpPr>
          <p:spPr>
            <a:xfrm>
              <a:off x="8105817" y="2724190"/>
              <a:ext cx="157202" cy="2211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/>
            <p:cNvCxnSpPr>
              <a:stCxn id="404" idx="6"/>
              <a:endCxn id="406" idx="2"/>
            </p:cNvCxnSpPr>
            <p:nvPr/>
          </p:nvCxnSpPr>
          <p:spPr>
            <a:xfrm flipV="1">
              <a:off x="8105816" y="2724190"/>
              <a:ext cx="157204" cy="2211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/>
            <p:cNvCxnSpPr>
              <a:stCxn id="404" idx="6"/>
              <a:endCxn id="407" idx="2"/>
            </p:cNvCxnSpPr>
            <p:nvPr/>
          </p:nvCxnSpPr>
          <p:spPr>
            <a:xfrm>
              <a:off x="8105816" y="2945386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/>
            <p:cNvCxnSpPr>
              <a:stCxn id="404" idx="6"/>
              <a:endCxn id="408" idx="2"/>
            </p:cNvCxnSpPr>
            <p:nvPr/>
          </p:nvCxnSpPr>
          <p:spPr>
            <a:xfrm>
              <a:off x="8105816" y="2945386"/>
              <a:ext cx="159583" cy="23275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/>
            <p:cNvCxnSpPr>
              <a:stCxn id="405" idx="6"/>
              <a:endCxn id="406" idx="2"/>
            </p:cNvCxnSpPr>
            <p:nvPr/>
          </p:nvCxnSpPr>
          <p:spPr>
            <a:xfrm flipV="1">
              <a:off x="8108196" y="2724190"/>
              <a:ext cx="154824" cy="4539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stCxn id="405" idx="6"/>
              <a:endCxn id="407" idx="2"/>
            </p:cNvCxnSpPr>
            <p:nvPr/>
          </p:nvCxnSpPr>
          <p:spPr>
            <a:xfrm flipV="1">
              <a:off x="8108196" y="2945386"/>
              <a:ext cx="154823" cy="23275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>
              <a:stCxn id="405" idx="6"/>
              <a:endCxn id="408" idx="2"/>
            </p:cNvCxnSpPr>
            <p:nvPr/>
          </p:nvCxnSpPr>
          <p:spPr>
            <a:xfrm>
              <a:off x="8108196" y="3178144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连接符 425"/>
            <p:cNvCxnSpPr>
              <a:stCxn id="406" idx="6"/>
              <a:endCxn id="409" idx="2"/>
            </p:cNvCxnSpPr>
            <p:nvPr/>
          </p:nvCxnSpPr>
          <p:spPr>
            <a:xfrm>
              <a:off x="8382083" y="2724190"/>
              <a:ext cx="157203" cy="11880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/>
            <p:cNvCxnSpPr>
              <a:stCxn id="406" idx="6"/>
              <a:endCxn id="410" idx="2"/>
            </p:cNvCxnSpPr>
            <p:nvPr/>
          </p:nvCxnSpPr>
          <p:spPr>
            <a:xfrm>
              <a:off x="8382083" y="2724190"/>
              <a:ext cx="157203" cy="34263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>
              <a:stCxn id="407" idx="6"/>
              <a:endCxn id="409" idx="2"/>
            </p:cNvCxnSpPr>
            <p:nvPr/>
          </p:nvCxnSpPr>
          <p:spPr>
            <a:xfrm flipV="1">
              <a:off x="8382082" y="2842990"/>
              <a:ext cx="157204" cy="1023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/>
            <p:cNvCxnSpPr>
              <a:stCxn id="407" idx="6"/>
              <a:endCxn id="410" idx="2"/>
            </p:cNvCxnSpPr>
            <p:nvPr/>
          </p:nvCxnSpPr>
          <p:spPr>
            <a:xfrm>
              <a:off x="8382082" y="2945386"/>
              <a:ext cx="157204" cy="121442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>
              <a:stCxn id="408" idx="6"/>
              <a:endCxn id="409" idx="2"/>
            </p:cNvCxnSpPr>
            <p:nvPr/>
          </p:nvCxnSpPr>
          <p:spPr>
            <a:xfrm flipV="1">
              <a:off x="8384462" y="2842990"/>
              <a:ext cx="154824" cy="3351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>
              <a:stCxn id="408" idx="6"/>
              <a:endCxn id="410" idx="2"/>
            </p:cNvCxnSpPr>
            <p:nvPr/>
          </p:nvCxnSpPr>
          <p:spPr>
            <a:xfrm flipV="1">
              <a:off x="8384462" y="3066828"/>
              <a:ext cx="154824" cy="11131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2" name="直接箭头连接符 431"/>
          <p:cNvCxnSpPr>
            <a:endCxn id="398" idx="1"/>
          </p:cNvCxnSpPr>
          <p:nvPr/>
        </p:nvCxnSpPr>
        <p:spPr>
          <a:xfrm>
            <a:off x="1819275" y="4482467"/>
            <a:ext cx="497205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接箭头连接符 434"/>
          <p:cNvCxnSpPr>
            <a:endCxn id="399" idx="1"/>
          </p:cNvCxnSpPr>
          <p:nvPr/>
        </p:nvCxnSpPr>
        <p:spPr>
          <a:xfrm flipV="1">
            <a:off x="3232150" y="4476379"/>
            <a:ext cx="564831" cy="2913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接箭头连接符 436"/>
          <p:cNvCxnSpPr/>
          <p:nvPr/>
        </p:nvCxnSpPr>
        <p:spPr>
          <a:xfrm>
            <a:off x="4711700" y="4472942"/>
            <a:ext cx="387350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9" name="图片 43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55" y="4317329"/>
            <a:ext cx="308422" cy="308422"/>
          </a:xfrm>
          <a:prstGeom prst="rect">
            <a:avLst/>
          </a:prstGeom>
        </p:spPr>
      </p:pic>
      <p:sp>
        <p:nvSpPr>
          <p:cNvPr id="440" name="矩形 439"/>
          <p:cNvSpPr/>
          <p:nvPr/>
        </p:nvSpPr>
        <p:spPr>
          <a:xfrm>
            <a:off x="5167312" y="5748338"/>
            <a:ext cx="1049337" cy="59055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  </a:t>
            </a:r>
            <a:r>
              <a:rPr lang="zh-CN" altLang="en-US" sz="3600" b="1" dirty="0"/>
              <a:t>？</a:t>
            </a:r>
            <a:endParaRPr lang="zh-CN" altLang="en-US" sz="2800" b="1" dirty="0"/>
          </a:p>
        </p:txBody>
      </p:sp>
      <p:sp>
        <p:nvSpPr>
          <p:cNvPr id="441" name="矩形 440"/>
          <p:cNvSpPr/>
          <p:nvPr/>
        </p:nvSpPr>
        <p:spPr>
          <a:xfrm>
            <a:off x="3724633" y="5815614"/>
            <a:ext cx="918845" cy="443233"/>
          </a:xfrm>
          <a:prstGeom prst="rect">
            <a:avLst/>
          </a:prstGeom>
          <a:solidFill>
            <a:srgbClr val="D8D3E7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获得输出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2" name="矩形 441"/>
          <p:cNvSpPr/>
          <p:nvPr/>
        </p:nvSpPr>
        <p:spPr>
          <a:xfrm>
            <a:off x="2243495" y="5816682"/>
            <a:ext cx="918845" cy="443233"/>
          </a:xfrm>
          <a:prstGeom prst="rect">
            <a:avLst/>
          </a:prstGeom>
          <a:solidFill>
            <a:srgbClr val="D8D3E7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提取水印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3" name="矩形 442"/>
          <p:cNvSpPr/>
          <p:nvPr/>
        </p:nvSpPr>
        <p:spPr>
          <a:xfrm>
            <a:off x="767204" y="5808040"/>
            <a:ext cx="918845" cy="443233"/>
          </a:xfrm>
          <a:prstGeom prst="rect">
            <a:avLst/>
          </a:prstGeom>
          <a:solidFill>
            <a:srgbClr val="A7C0D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验证版权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44" name="直接箭头连接符 443"/>
          <p:cNvCxnSpPr/>
          <p:nvPr/>
        </p:nvCxnSpPr>
        <p:spPr>
          <a:xfrm flipH="1">
            <a:off x="4660198" y="6043616"/>
            <a:ext cx="466684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接箭头连接符 445"/>
          <p:cNvCxnSpPr/>
          <p:nvPr/>
        </p:nvCxnSpPr>
        <p:spPr>
          <a:xfrm flipH="1">
            <a:off x="3186511" y="6055046"/>
            <a:ext cx="466684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接箭头连接符 446"/>
          <p:cNvCxnSpPr/>
          <p:nvPr/>
        </p:nvCxnSpPr>
        <p:spPr>
          <a:xfrm flipH="1">
            <a:off x="1734860" y="6028376"/>
            <a:ext cx="466684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接箭头连接符 447"/>
          <p:cNvCxnSpPr>
            <a:endCxn id="399" idx="2"/>
          </p:cNvCxnSpPr>
          <p:nvPr/>
        </p:nvCxnSpPr>
        <p:spPr>
          <a:xfrm flipV="1">
            <a:off x="4256404" y="4697995"/>
            <a:ext cx="0" cy="407405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1" name="图片 4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17" y="5136118"/>
            <a:ext cx="370534" cy="370534"/>
          </a:xfrm>
          <a:prstGeom prst="rect">
            <a:avLst/>
          </a:prstGeom>
        </p:spPr>
      </p:pic>
      <p:cxnSp>
        <p:nvCxnSpPr>
          <p:cNvPr id="452" name="直接箭头连接符 451"/>
          <p:cNvCxnSpPr>
            <a:stCxn id="451" idx="2"/>
          </p:cNvCxnSpPr>
          <p:nvPr/>
        </p:nvCxnSpPr>
        <p:spPr>
          <a:xfrm>
            <a:off x="4297884" y="5506652"/>
            <a:ext cx="1066596" cy="231208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5" name="文本框 454"/>
          <p:cNvSpPr txBox="1"/>
          <p:nvPr/>
        </p:nvSpPr>
        <p:spPr>
          <a:xfrm>
            <a:off x="655063" y="5115995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水印嵌入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6" name="文本框 455"/>
          <p:cNvSpPr txBox="1"/>
          <p:nvPr/>
        </p:nvSpPr>
        <p:spPr>
          <a:xfrm>
            <a:off x="614212" y="6287224"/>
            <a:ext cx="1353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水印提取（验证）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7" name="文本框 456"/>
          <p:cNvSpPr txBox="1"/>
          <p:nvPr/>
        </p:nvSpPr>
        <p:spPr>
          <a:xfrm>
            <a:off x="1723682" y="5726268"/>
            <a:ext cx="80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对比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8" name="文本框 457"/>
          <p:cNvSpPr txBox="1"/>
          <p:nvPr/>
        </p:nvSpPr>
        <p:spPr>
          <a:xfrm>
            <a:off x="3163862" y="5733888"/>
            <a:ext cx="80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提取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9" name="文本框 458"/>
          <p:cNvSpPr txBox="1"/>
          <p:nvPr/>
        </p:nvSpPr>
        <p:spPr>
          <a:xfrm>
            <a:off x="4657156" y="5730078"/>
            <a:ext cx="80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0" name="文本框 459"/>
          <p:cNvSpPr txBox="1"/>
          <p:nvPr/>
        </p:nvSpPr>
        <p:spPr>
          <a:xfrm>
            <a:off x="4873891" y="5383368"/>
            <a:ext cx="805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查询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1" name="文本框 460"/>
          <p:cNvSpPr txBox="1"/>
          <p:nvPr/>
        </p:nvSpPr>
        <p:spPr>
          <a:xfrm>
            <a:off x="5186413" y="4784312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含水印模型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2" name="文本框 461"/>
          <p:cNvSpPr txBox="1"/>
          <p:nvPr/>
        </p:nvSpPr>
        <p:spPr>
          <a:xfrm>
            <a:off x="4214959" y="4776692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加密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3" name="文本框 462"/>
          <p:cNvSpPr txBox="1"/>
          <p:nvPr/>
        </p:nvSpPr>
        <p:spPr>
          <a:xfrm>
            <a:off x="4700686" y="4182332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得到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4" name="文本框 463"/>
          <p:cNvSpPr txBox="1"/>
          <p:nvPr/>
        </p:nvSpPr>
        <p:spPr>
          <a:xfrm>
            <a:off x="3235789" y="4186142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嵌入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5" name="文本框 464"/>
          <p:cNvSpPr txBox="1"/>
          <p:nvPr/>
        </p:nvSpPr>
        <p:spPr>
          <a:xfrm>
            <a:off x="1822279" y="4186142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选取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6" name="文本框 465"/>
          <p:cNvSpPr txBox="1"/>
          <p:nvPr/>
        </p:nvSpPr>
        <p:spPr>
          <a:xfrm>
            <a:off x="906194" y="4780502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目标模型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7" name="矩形 466"/>
          <p:cNvSpPr/>
          <p:nvPr/>
        </p:nvSpPr>
        <p:spPr>
          <a:xfrm>
            <a:off x="10315575" y="3934619"/>
            <a:ext cx="4907848" cy="2365375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8" name="直接连接符 467"/>
          <p:cNvCxnSpPr/>
          <p:nvPr/>
        </p:nvCxnSpPr>
        <p:spPr>
          <a:xfrm>
            <a:off x="10315575" y="5155407"/>
            <a:ext cx="4907848" cy="0"/>
          </a:xfrm>
          <a:prstGeom prst="line">
            <a:avLst/>
          </a:prstGeom>
          <a:noFill/>
          <a:ln w="19050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69" name="图片 4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571" y="4475109"/>
            <a:ext cx="584954" cy="390749"/>
          </a:xfrm>
          <a:prstGeom prst="rect">
            <a:avLst/>
          </a:prstGeom>
        </p:spPr>
      </p:pic>
      <p:grpSp>
        <p:nvGrpSpPr>
          <p:cNvPr id="470" name="组合 469"/>
          <p:cNvGrpSpPr/>
          <p:nvPr/>
        </p:nvGrpSpPr>
        <p:grpSpPr>
          <a:xfrm>
            <a:off x="11964193" y="4362954"/>
            <a:ext cx="1212057" cy="572754"/>
            <a:chOff x="7710487" y="2664790"/>
            <a:chExt cx="947862" cy="572754"/>
          </a:xfrm>
        </p:grpSpPr>
        <p:sp>
          <p:nvSpPr>
            <p:cNvPr id="471" name="椭圆 470"/>
            <p:cNvSpPr/>
            <p:nvPr/>
          </p:nvSpPr>
          <p:spPr>
            <a:xfrm>
              <a:off x="7710487" y="27835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椭圆 471"/>
            <p:cNvSpPr/>
            <p:nvPr/>
          </p:nvSpPr>
          <p:spPr>
            <a:xfrm>
              <a:off x="7710487" y="3007428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7986754" y="26647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椭圆 473"/>
            <p:cNvSpPr/>
            <p:nvPr/>
          </p:nvSpPr>
          <p:spPr>
            <a:xfrm>
              <a:off x="7986753" y="2885986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椭圆 474"/>
            <p:cNvSpPr/>
            <p:nvPr/>
          </p:nvSpPr>
          <p:spPr>
            <a:xfrm>
              <a:off x="7989133" y="3118744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8263020" y="26647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椭圆 476"/>
            <p:cNvSpPr/>
            <p:nvPr/>
          </p:nvSpPr>
          <p:spPr>
            <a:xfrm>
              <a:off x="8263019" y="2885986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椭圆 477"/>
            <p:cNvSpPr/>
            <p:nvPr/>
          </p:nvSpPr>
          <p:spPr>
            <a:xfrm>
              <a:off x="8265399" y="3118744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8539286" y="2783590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椭圆 479"/>
            <p:cNvSpPr/>
            <p:nvPr/>
          </p:nvSpPr>
          <p:spPr>
            <a:xfrm>
              <a:off x="8539286" y="3007428"/>
              <a:ext cx="119063" cy="118800"/>
            </a:xfrm>
            <a:prstGeom prst="ellipse">
              <a:avLst/>
            </a:prstGeom>
            <a:solidFill>
              <a:srgbClr val="A4B45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1" name="直接连接符 480"/>
            <p:cNvCxnSpPr>
              <a:stCxn id="471" idx="6"/>
              <a:endCxn id="473" idx="2"/>
            </p:cNvCxnSpPr>
            <p:nvPr/>
          </p:nvCxnSpPr>
          <p:spPr>
            <a:xfrm flipV="1">
              <a:off x="7829550" y="2724190"/>
              <a:ext cx="157204" cy="11880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/>
            <p:cNvCxnSpPr>
              <a:stCxn id="471" idx="6"/>
              <a:endCxn id="474" idx="2"/>
            </p:cNvCxnSpPr>
            <p:nvPr/>
          </p:nvCxnSpPr>
          <p:spPr>
            <a:xfrm>
              <a:off x="7829550" y="2842990"/>
              <a:ext cx="157203" cy="1023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>
              <a:stCxn id="471" idx="6"/>
              <a:endCxn id="475" idx="2"/>
            </p:cNvCxnSpPr>
            <p:nvPr/>
          </p:nvCxnSpPr>
          <p:spPr>
            <a:xfrm>
              <a:off x="7829550" y="2842990"/>
              <a:ext cx="159583" cy="3351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/>
            <p:cNvCxnSpPr>
              <a:stCxn id="472" idx="6"/>
              <a:endCxn id="473" idx="2"/>
            </p:cNvCxnSpPr>
            <p:nvPr/>
          </p:nvCxnSpPr>
          <p:spPr>
            <a:xfrm flipV="1">
              <a:off x="7829550" y="2724190"/>
              <a:ext cx="157204" cy="34263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/>
            <p:cNvCxnSpPr>
              <a:stCxn id="472" idx="6"/>
              <a:endCxn id="474" idx="2"/>
            </p:cNvCxnSpPr>
            <p:nvPr/>
          </p:nvCxnSpPr>
          <p:spPr>
            <a:xfrm flipV="1">
              <a:off x="7829550" y="2945386"/>
              <a:ext cx="157203" cy="121442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485"/>
            <p:cNvCxnSpPr>
              <a:stCxn id="472" idx="6"/>
              <a:endCxn id="475" idx="2"/>
            </p:cNvCxnSpPr>
            <p:nvPr/>
          </p:nvCxnSpPr>
          <p:spPr>
            <a:xfrm>
              <a:off x="7829550" y="3066828"/>
              <a:ext cx="159583" cy="11131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486"/>
            <p:cNvCxnSpPr>
              <a:stCxn id="473" idx="6"/>
              <a:endCxn id="476" idx="2"/>
            </p:cNvCxnSpPr>
            <p:nvPr/>
          </p:nvCxnSpPr>
          <p:spPr>
            <a:xfrm>
              <a:off x="8105817" y="2724190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487"/>
            <p:cNvCxnSpPr>
              <a:stCxn id="473" idx="6"/>
              <a:endCxn id="478" idx="2"/>
            </p:cNvCxnSpPr>
            <p:nvPr/>
          </p:nvCxnSpPr>
          <p:spPr>
            <a:xfrm>
              <a:off x="8105817" y="2724190"/>
              <a:ext cx="159582" cy="4539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/>
            <p:cNvCxnSpPr>
              <a:stCxn id="473" idx="6"/>
              <a:endCxn id="477" idx="2"/>
            </p:cNvCxnSpPr>
            <p:nvPr/>
          </p:nvCxnSpPr>
          <p:spPr>
            <a:xfrm>
              <a:off x="8105817" y="2724190"/>
              <a:ext cx="157202" cy="2211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/>
            <p:cNvCxnSpPr>
              <a:stCxn id="474" idx="6"/>
              <a:endCxn id="476" idx="2"/>
            </p:cNvCxnSpPr>
            <p:nvPr/>
          </p:nvCxnSpPr>
          <p:spPr>
            <a:xfrm flipV="1">
              <a:off x="8105816" y="2724190"/>
              <a:ext cx="157204" cy="2211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/>
            <p:cNvCxnSpPr>
              <a:stCxn id="474" idx="6"/>
              <a:endCxn id="477" idx="2"/>
            </p:cNvCxnSpPr>
            <p:nvPr/>
          </p:nvCxnSpPr>
          <p:spPr>
            <a:xfrm>
              <a:off x="8105816" y="2945386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/>
            <p:cNvCxnSpPr>
              <a:stCxn id="474" idx="6"/>
              <a:endCxn id="478" idx="2"/>
            </p:cNvCxnSpPr>
            <p:nvPr/>
          </p:nvCxnSpPr>
          <p:spPr>
            <a:xfrm>
              <a:off x="8105816" y="2945386"/>
              <a:ext cx="159583" cy="23275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/>
            <p:cNvCxnSpPr>
              <a:stCxn id="475" idx="6"/>
              <a:endCxn id="476" idx="2"/>
            </p:cNvCxnSpPr>
            <p:nvPr/>
          </p:nvCxnSpPr>
          <p:spPr>
            <a:xfrm flipV="1">
              <a:off x="8108196" y="2724190"/>
              <a:ext cx="154824" cy="4539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/>
            <p:cNvCxnSpPr>
              <a:stCxn id="475" idx="6"/>
              <a:endCxn id="477" idx="2"/>
            </p:cNvCxnSpPr>
            <p:nvPr/>
          </p:nvCxnSpPr>
          <p:spPr>
            <a:xfrm flipV="1">
              <a:off x="8108196" y="2945386"/>
              <a:ext cx="154823" cy="23275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/>
            <p:cNvCxnSpPr>
              <a:stCxn id="475" idx="6"/>
              <a:endCxn id="478" idx="2"/>
            </p:cNvCxnSpPr>
            <p:nvPr/>
          </p:nvCxnSpPr>
          <p:spPr>
            <a:xfrm>
              <a:off x="8108196" y="3178144"/>
              <a:ext cx="157203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/>
            <p:cNvCxnSpPr>
              <a:stCxn id="476" idx="6"/>
              <a:endCxn id="479" idx="2"/>
            </p:cNvCxnSpPr>
            <p:nvPr/>
          </p:nvCxnSpPr>
          <p:spPr>
            <a:xfrm>
              <a:off x="8382083" y="2724190"/>
              <a:ext cx="157203" cy="11880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/>
            <p:cNvCxnSpPr>
              <a:stCxn id="476" idx="6"/>
              <a:endCxn id="480" idx="2"/>
            </p:cNvCxnSpPr>
            <p:nvPr/>
          </p:nvCxnSpPr>
          <p:spPr>
            <a:xfrm>
              <a:off x="8382083" y="2724190"/>
              <a:ext cx="157203" cy="342638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/>
            <p:cNvCxnSpPr>
              <a:stCxn id="477" idx="6"/>
              <a:endCxn id="479" idx="2"/>
            </p:cNvCxnSpPr>
            <p:nvPr/>
          </p:nvCxnSpPr>
          <p:spPr>
            <a:xfrm flipV="1">
              <a:off x="8382082" y="2842990"/>
              <a:ext cx="157204" cy="10239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/>
            <p:cNvCxnSpPr>
              <a:stCxn id="477" idx="6"/>
              <a:endCxn id="480" idx="2"/>
            </p:cNvCxnSpPr>
            <p:nvPr/>
          </p:nvCxnSpPr>
          <p:spPr>
            <a:xfrm>
              <a:off x="8382082" y="2945386"/>
              <a:ext cx="157204" cy="121442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/>
            <p:cNvCxnSpPr>
              <a:stCxn id="478" idx="6"/>
              <a:endCxn id="479" idx="2"/>
            </p:cNvCxnSpPr>
            <p:nvPr/>
          </p:nvCxnSpPr>
          <p:spPr>
            <a:xfrm flipV="1">
              <a:off x="8384462" y="2842990"/>
              <a:ext cx="154824" cy="33515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/>
            <p:cNvCxnSpPr>
              <a:stCxn id="478" idx="6"/>
              <a:endCxn id="480" idx="2"/>
            </p:cNvCxnSpPr>
            <p:nvPr/>
          </p:nvCxnSpPr>
          <p:spPr>
            <a:xfrm flipV="1">
              <a:off x="8384462" y="3066828"/>
              <a:ext cx="154824" cy="111316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4" name="图片 5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593" y="4329059"/>
            <a:ext cx="968504" cy="646960"/>
          </a:xfrm>
          <a:prstGeom prst="rect">
            <a:avLst/>
          </a:prstGeom>
        </p:spPr>
      </p:pic>
      <p:sp>
        <p:nvSpPr>
          <p:cNvPr id="505" name="矩形 504"/>
          <p:cNvSpPr/>
          <p:nvPr/>
        </p:nvSpPr>
        <p:spPr>
          <a:xfrm>
            <a:off x="13932892" y="5520661"/>
            <a:ext cx="918845" cy="443233"/>
          </a:xfrm>
          <a:prstGeom prst="rect">
            <a:avLst/>
          </a:prstGeom>
          <a:solidFill>
            <a:srgbClr val="D6E1E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提取水印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6" name="矩形 505"/>
          <p:cNvSpPr/>
          <p:nvPr/>
        </p:nvSpPr>
        <p:spPr>
          <a:xfrm>
            <a:off x="10558462" y="5487164"/>
            <a:ext cx="1114426" cy="443233"/>
          </a:xfrm>
          <a:prstGeom prst="rect">
            <a:avLst/>
          </a:prstGeom>
          <a:solidFill>
            <a:srgbClr val="A7C0DF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验证模型版权</a:t>
            </a:r>
            <a:endParaRPr lang="zh-CN" altLang="en-US" sz="1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08" name="图片 5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961" y="5440668"/>
            <a:ext cx="535477" cy="535477"/>
          </a:xfrm>
          <a:prstGeom prst="rect">
            <a:avLst/>
          </a:prstGeom>
        </p:spPr>
      </p:pic>
      <p:sp>
        <p:nvSpPr>
          <p:cNvPr id="509" name="文本框 508"/>
          <p:cNvSpPr txBox="1"/>
          <p:nvPr/>
        </p:nvSpPr>
        <p:spPr>
          <a:xfrm>
            <a:off x="10315575" y="4865858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水印嵌入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0" name="文本框 509"/>
          <p:cNvSpPr txBox="1"/>
          <p:nvPr/>
        </p:nvSpPr>
        <p:spPr>
          <a:xfrm>
            <a:off x="10475338" y="4196039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输入图像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1" name="直接箭头连接符 510"/>
          <p:cNvCxnSpPr/>
          <p:nvPr/>
        </p:nvCxnSpPr>
        <p:spPr>
          <a:xfrm>
            <a:off x="11230057" y="4670586"/>
            <a:ext cx="665081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文本框 511"/>
          <p:cNvSpPr txBox="1"/>
          <p:nvPr/>
        </p:nvSpPr>
        <p:spPr>
          <a:xfrm>
            <a:off x="11299655" y="4374261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11985051" y="3930926"/>
            <a:ext cx="1191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改造后的</a:t>
            </a:r>
            <a:endParaRPr lang="en-US" altLang="zh-CN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图像处理模型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17" name="直接箭头连接符 516"/>
          <p:cNvCxnSpPr/>
          <p:nvPr/>
        </p:nvCxnSpPr>
        <p:spPr>
          <a:xfrm>
            <a:off x="13246182" y="4657886"/>
            <a:ext cx="665081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文本框 517"/>
          <p:cNvSpPr txBox="1"/>
          <p:nvPr/>
        </p:nvSpPr>
        <p:spPr>
          <a:xfrm>
            <a:off x="13315780" y="4361561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9" name="文本框 518"/>
          <p:cNvSpPr txBox="1"/>
          <p:nvPr/>
        </p:nvSpPr>
        <p:spPr>
          <a:xfrm>
            <a:off x="13975703" y="4043639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含水印图像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0" name="直接箭头连接符 519"/>
          <p:cNvCxnSpPr>
            <a:endCxn id="505" idx="0"/>
          </p:cNvCxnSpPr>
          <p:nvPr/>
        </p:nvCxnSpPr>
        <p:spPr>
          <a:xfrm>
            <a:off x="14392315" y="5055394"/>
            <a:ext cx="0" cy="465267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文本框 522"/>
          <p:cNvSpPr txBox="1"/>
          <p:nvPr/>
        </p:nvSpPr>
        <p:spPr>
          <a:xfrm>
            <a:off x="14392315" y="5180711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提取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4" name="直接箭头连接符 523"/>
          <p:cNvCxnSpPr/>
          <p:nvPr/>
        </p:nvCxnSpPr>
        <p:spPr>
          <a:xfrm flipH="1">
            <a:off x="13093700" y="5741515"/>
            <a:ext cx="727075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文本框 526"/>
          <p:cNvSpPr txBox="1"/>
          <p:nvPr/>
        </p:nvSpPr>
        <p:spPr>
          <a:xfrm>
            <a:off x="13216112" y="5437251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得到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28" name="直接箭头连接符 527"/>
          <p:cNvCxnSpPr/>
          <p:nvPr/>
        </p:nvCxnSpPr>
        <p:spPr>
          <a:xfrm flipH="1">
            <a:off x="11699875" y="5760565"/>
            <a:ext cx="727075" cy="0"/>
          </a:xfrm>
          <a:prstGeom prst="straightConnector1">
            <a:avLst/>
          </a:prstGeom>
          <a:ln w="1905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" name="文本框 528"/>
          <p:cNvSpPr txBox="1"/>
          <p:nvPr/>
        </p:nvSpPr>
        <p:spPr>
          <a:xfrm>
            <a:off x="11822287" y="5456301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对比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0" name="文本框 529"/>
          <p:cNvSpPr txBox="1"/>
          <p:nvPr/>
        </p:nvSpPr>
        <p:spPr>
          <a:xfrm>
            <a:off x="10277284" y="5973693"/>
            <a:ext cx="1353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水印提取（验证）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1" name="文本框 530"/>
          <p:cNvSpPr txBox="1"/>
          <p:nvPr/>
        </p:nvSpPr>
        <p:spPr>
          <a:xfrm>
            <a:off x="12502016" y="5183886"/>
            <a:ext cx="97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</a:t>
            </a:r>
            <a:endParaRPr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094158" y="1197190"/>
            <a:ext cx="12350128" cy="5789865"/>
            <a:chOff x="23094158" y="1197190"/>
            <a:chExt cx="12350128" cy="57898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617124" y="1197190"/>
              <a:ext cx="4430559" cy="58658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89977" y="2027000"/>
              <a:ext cx="4884851" cy="136920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94158" y="3396204"/>
              <a:ext cx="6253730" cy="35908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323950" y="1279287"/>
              <a:ext cx="2047875" cy="149542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958735" y="2492469"/>
              <a:ext cx="7485551" cy="204277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397010" y="4587637"/>
              <a:ext cx="2983707" cy="126014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308255" y="5588076"/>
              <a:ext cx="5022737" cy="12057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组合 166"/>
          <p:cNvGrpSpPr/>
          <p:nvPr/>
        </p:nvGrpSpPr>
        <p:grpSpPr>
          <a:xfrm>
            <a:off x="1152052" y="1524723"/>
            <a:ext cx="6307272" cy="6111209"/>
            <a:chOff x="1148231" y="1733469"/>
            <a:chExt cx="6307272" cy="6111209"/>
          </a:xfrm>
        </p:grpSpPr>
        <p:sp>
          <p:nvSpPr>
            <p:cNvPr id="8" name="任意多边形: 形状 7"/>
            <p:cNvSpPr/>
            <p:nvPr/>
          </p:nvSpPr>
          <p:spPr>
            <a:xfrm rot="2687646">
              <a:off x="1148231" y="1733469"/>
              <a:ext cx="6307272" cy="6111209"/>
            </a:xfrm>
            <a:custGeom>
              <a:avLst/>
              <a:gdLst>
                <a:gd name="connsiteX0" fmla="*/ 270623 w 6307272"/>
                <a:gd name="connsiteY0" fmla="*/ 2659186 h 6111209"/>
                <a:gd name="connsiteX1" fmla="*/ 2870694 w 6307272"/>
                <a:gd name="connsiteY1" fmla="*/ 77735 h 6111209"/>
                <a:gd name="connsiteX2" fmla="*/ 2940488 w 6307272"/>
                <a:gd name="connsiteY2" fmla="*/ 15105 h 6111209"/>
                <a:gd name="connsiteX3" fmla="*/ 2961189 w 6307272"/>
                <a:gd name="connsiteY3" fmla="*/ 0 h 6111209"/>
                <a:gd name="connsiteX4" fmla="*/ 4070770 w 6307272"/>
                <a:gd name="connsiteY4" fmla="*/ 0 h 6111209"/>
                <a:gd name="connsiteX5" fmla="*/ 4096772 w 6307272"/>
                <a:gd name="connsiteY5" fmla="*/ 19260 h 6111209"/>
                <a:gd name="connsiteX6" fmla="*/ 4166114 w 6307272"/>
                <a:gd name="connsiteY6" fmla="*/ 82390 h 6111209"/>
                <a:gd name="connsiteX7" fmla="*/ 6307272 w 6307272"/>
                <a:gd name="connsiteY7" fmla="*/ 2238994 h 6111209"/>
                <a:gd name="connsiteX8" fmla="*/ 2407126 w 6307272"/>
                <a:gd name="connsiteY8" fmla="*/ 6111209 h 6111209"/>
                <a:gd name="connsiteX9" fmla="*/ 265968 w 6307272"/>
                <a:gd name="connsiteY9" fmla="*/ 3954606 h 6111209"/>
                <a:gd name="connsiteX10" fmla="*/ 270623 w 6307272"/>
                <a:gd name="connsiteY10" fmla="*/ 2659186 h 611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7272" h="6111209">
                  <a:moveTo>
                    <a:pt x="270623" y="2659186"/>
                  </a:moveTo>
                  <a:lnTo>
                    <a:pt x="2870694" y="77735"/>
                  </a:lnTo>
                  <a:cubicBezTo>
                    <a:pt x="2893132" y="55458"/>
                    <a:pt x="2916433" y="34581"/>
                    <a:pt x="2940488" y="15105"/>
                  </a:cubicBezTo>
                  <a:lnTo>
                    <a:pt x="2961189" y="0"/>
                  </a:lnTo>
                  <a:lnTo>
                    <a:pt x="4070770" y="0"/>
                  </a:lnTo>
                  <a:lnTo>
                    <a:pt x="4096772" y="19260"/>
                  </a:lnTo>
                  <a:cubicBezTo>
                    <a:pt x="4120686" y="38909"/>
                    <a:pt x="4143837" y="59953"/>
                    <a:pt x="4166114" y="82390"/>
                  </a:cubicBezTo>
                  <a:lnTo>
                    <a:pt x="6307272" y="2238994"/>
                  </a:lnTo>
                  <a:lnTo>
                    <a:pt x="2407126" y="6111209"/>
                  </a:lnTo>
                  <a:lnTo>
                    <a:pt x="265968" y="3954606"/>
                  </a:lnTo>
                  <a:cubicBezTo>
                    <a:pt x="-90467" y="3595600"/>
                    <a:pt x="-88383" y="3015621"/>
                    <a:pt x="270623" y="2659186"/>
                  </a:cubicBezTo>
                  <a:close/>
                </a:path>
              </a:pathLst>
            </a:custGeom>
            <a:solidFill>
              <a:srgbClr val="F0EFED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2475996" y="2847689"/>
              <a:ext cx="3959781" cy="2088529"/>
              <a:chOff x="2298246" y="2933414"/>
              <a:chExt cx="3959781" cy="2088529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2298246" y="2933414"/>
                <a:ext cx="2713770" cy="2088529"/>
                <a:chOff x="2260146" y="2933414"/>
                <a:chExt cx="2713770" cy="2088529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2260146" y="3165642"/>
                  <a:ext cx="506212" cy="1551501"/>
                </a:xfrm>
                <a:prstGeom prst="rect">
                  <a:avLst/>
                </a:prstGeom>
                <a:solidFill>
                  <a:srgbClr val="EF8B6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3363231" y="2933414"/>
                  <a:ext cx="507600" cy="2088529"/>
                </a:xfrm>
                <a:prstGeom prst="rect">
                  <a:avLst/>
                </a:prstGeom>
                <a:solidFill>
                  <a:srgbClr val="A7C0DF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4466316" y="2933414"/>
                  <a:ext cx="507600" cy="2088529"/>
                </a:xfrm>
                <a:prstGeom prst="rect">
                  <a:avLst/>
                </a:prstGeom>
                <a:solidFill>
                  <a:srgbClr val="A7C0DF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1" name="矩形 30"/>
              <p:cNvSpPr/>
              <p:nvPr/>
            </p:nvSpPr>
            <p:spPr>
              <a:xfrm>
                <a:off x="5750427" y="3673641"/>
                <a:ext cx="507600" cy="608073"/>
              </a:xfrm>
              <a:prstGeom prst="rect">
                <a:avLst/>
              </a:prstGeom>
              <a:solidFill>
                <a:srgbClr val="D0DD9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椭圆 32"/>
            <p:cNvSpPr/>
            <p:nvPr/>
          </p:nvSpPr>
          <p:spPr>
            <a:xfrm>
              <a:off x="2540102" y="3160346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2540102" y="3678167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2540102" y="4195989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3656513" y="2939596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/>
            <p:cNvSpPr/>
            <p:nvPr/>
          </p:nvSpPr>
          <p:spPr>
            <a:xfrm>
              <a:off x="3656513" y="3457417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椭圆 40"/>
            <p:cNvSpPr/>
            <p:nvPr/>
          </p:nvSpPr>
          <p:spPr>
            <a:xfrm>
              <a:off x="3656513" y="3975239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3656513" y="4493061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椭圆 42"/>
            <p:cNvSpPr/>
            <p:nvPr/>
          </p:nvSpPr>
          <p:spPr>
            <a:xfrm>
              <a:off x="4751155" y="2939596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/>
            <p:cNvSpPr/>
            <p:nvPr/>
          </p:nvSpPr>
          <p:spPr>
            <a:xfrm>
              <a:off x="4751155" y="3457417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椭圆 44"/>
            <p:cNvSpPr/>
            <p:nvPr/>
          </p:nvSpPr>
          <p:spPr>
            <a:xfrm>
              <a:off x="4751155" y="3975239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/>
            <p:cNvSpPr/>
            <p:nvPr/>
          </p:nvSpPr>
          <p:spPr>
            <a:xfrm>
              <a:off x="4751155" y="4493061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椭圆 46"/>
            <p:cNvSpPr/>
            <p:nvPr/>
          </p:nvSpPr>
          <p:spPr>
            <a:xfrm>
              <a:off x="5992977" y="3702952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8" name="直接箭头连接符 47"/>
            <p:cNvCxnSpPr>
              <a:stCxn id="33" idx="6"/>
              <a:endCxn id="39" idx="2"/>
            </p:cNvCxnSpPr>
            <p:nvPr/>
          </p:nvCxnSpPr>
          <p:spPr>
            <a:xfrm flipV="1">
              <a:off x="2918102" y="3128596"/>
              <a:ext cx="738411" cy="22075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33" idx="6"/>
              <a:endCxn id="40" idx="2"/>
            </p:cNvCxnSpPr>
            <p:nvPr/>
          </p:nvCxnSpPr>
          <p:spPr>
            <a:xfrm>
              <a:off x="2918102" y="3349346"/>
              <a:ext cx="738411" cy="297071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endCxn id="41" idx="2"/>
            </p:cNvCxnSpPr>
            <p:nvPr/>
          </p:nvCxnSpPr>
          <p:spPr>
            <a:xfrm>
              <a:off x="2918102" y="3349346"/>
              <a:ext cx="738411" cy="814893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>
              <a:stCxn id="33" idx="6"/>
              <a:endCxn id="42" idx="2"/>
            </p:cNvCxnSpPr>
            <p:nvPr/>
          </p:nvCxnSpPr>
          <p:spPr>
            <a:xfrm>
              <a:off x="2918102" y="3349346"/>
              <a:ext cx="738411" cy="1332715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37" idx="6"/>
              <a:endCxn id="39" idx="2"/>
            </p:cNvCxnSpPr>
            <p:nvPr/>
          </p:nvCxnSpPr>
          <p:spPr>
            <a:xfrm flipV="1">
              <a:off x="2918102" y="3128596"/>
              <a:ext cx="738411" cy="738571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37" idx="6"/>
              <a:endCxn id="40" idx="2"/>
            </p:cNvCxnSpPr>
            <p:nvPr/>
          </p:nvCxnSpPr>
          <p:spPr>
            <a:xfrm flipV="1">
              <a:off x="2918102" y="3646417"/>
              <a:ext cx="738411" cy="22075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37" idx="6"/>
              <a:endCxn id="41" idx="2"/>
            </p:cNvCxnSpPr>
            <p:nvPr/>
          </p:nvCxnSpPr>
          <p:spPr>
            <a:xfrm>
              <a:off x="2918102" y="3867167"/>
              <a:ext cx="738411" cy="29707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stCxn id="37" idx="6"/>
              <a:endCxn id="42" idx="2"/>
            </p:cNvCxnSpPr>
            <p:nvPr/>
          </p:nvCxnSpPr>
          <p:spPr>
            <a:xfrm>
              <a:off x="2918102" y="3867167"/>
              <a:ext cx="738411" cy="814894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stCxn id="38" idx="6"/>
              <a:endCxn id="39" idx="2"/>
            </p:cNvCxnSpPr>
            <p:nvPr/>
          </p:nvCxnSpPr>
          <p:spPr>
            <a:xfrm flipV="1">
              <a:off x="2918102" y="3128596"/>
              <a:ext cx="738411" cy="1256393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stCxn id="38" idx="6"/>
              <a:endCxn id="40" idx="2"/>
            </p:cNvCxnSpPr>
            <p:nvPr/>
          </p:nvCxnSpPr>
          <p:spPr>
            <a:xfrm flipV="1">
              <a:off x="2918102" y="3646417"/>
              <a:ext cx="738411" cy="73857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38" idx="6"/>
              <a:endCxn id="41" idx="2"/>
            </p:cNvCxnSpPr>
            <p:nvPr/>
          </p:nvCxnSpPr>
          <p:spPr>
            <a:xfrm flipV="1">
              <a:off x="2918102" y="4164239"/>
              <a:ext cx="738411" cy="22075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38" idx="6"/>
              <a:endCxn id="42" idx="2"/>
            </p:cNvCxnSpPr>
            <p:nvPr/>
          </p:nvCxnSpPr>
          <p:spPr>
            <a:xfrm>
              <a:off x="2918102" y="4384989"/>
              <a:ext cx="738411" cy="29707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39" idx="6"/>
              <a:endCxn id="43" idx="2"/>
            </p:cNvCxnSpPr>
            <p:nvPr/>
          </p:nvCxnSpPr>
          <p:spPr>
            <a:xfrm>
              <a:off x="4034513" y="3128596"/>
              <a:ext cx="716642" cy="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39" idx="6"/>
              <a:endCxn id="44" idx="2"/>
            </p:cNvCxnSpPr>
            <p:nvPr/>
          </p:nvCxnSpPr>
          <p:spPr>
            <a:xfrm>
              <a:off x="4034513" y="3128596"/>
              <a:ext cx="716642" cy="517821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39" idx="6"/>
              <a:endCxn id="45" idx="2"/>
            </p:cNvCxnSpPr>
            <p:nvPr/>
          </p:nvCxnSpPr>
          <p:spPr>
            <a:xfrm>
              <a:off x="4034513" y="3128596"/>
              <a:ext cx="716642" cy="1035643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>
              <a:stCxn id="39" idx="6"/>
              <a:endCxn id="46" idx="2"/>
            </p:cNvCxnSpPr>
            <p:nvPr/>
          </p:nvCxnSpPr>
          <p:spPr>
            <a:xfrm>
              <a:off x="4034513" y="3128596"/>
              <a:ext cx="716642" cy="1553465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>
              <a:stCxn id="40" idx="6"/>
              <a:endCxn id="43" idx="2"/>
            </p:cNvCxnSpPr>
            <p:nvPr/>
          </p:nvCxnSpPr>
          <p:spPr>
            <a:xfrm flipV="1">
              <a:off x="4034513" y="3128596"/>
              <a:ext cx="716642" cy="517821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>
              <a:stCxn id="40" idx="6"/>
              <a:endCxn id="44" idx="2"/>
            </p:cNvCxnSpPr>
            <p:nvPr/>
          </p:nvCxnSpPr>
          <p:spPr>
            <a:xfrm>
              <a:off x="4034513" y="3646417"/>
              <a:ext cx="716642" cy="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>
              <a:stCxn id="40" idx="6"/>
              <a:endCxn id="45" idx="2"/>
            </p:cNvCxnSpPr>
            <p:nvPr/>
          </p:nvCxnSpPr>
          <p:spPr>
            <a:xfrm>
              <a:off x="4034513" y="3646417"/>
              <a:ext cx="716642" cy="51782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>
              <a:stCxn id="40" idx="6"/>
              <a:endCxn id="46" idx="2"/>
            </p:cNvCxnSpPr>
            <p:nvPr/>
          </p:nvCxnSpPr>
          <p:spPr>
            <a:xfrm>
              <a:off x="4034513" y="3646417"/>
              <a:ext cx="716642" cy="1035644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>
              <a:stCxn id="41" idx="6"/>
              <a:endCxn id="43" idx="2"/>
            </p:cNvCxnSpPr>
            <p:nvPr/>
          </p:nvCxnSpPr>
          <p:spPr>
            <a:xfrm flipV="1">
              <a:off x="4034513" y="3128596"/>
              <a:ext cx="716642" cy="1035643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/>
            <p:cNvCxnSpPr>
              <a:stCxn id="41" idx="6"/>
              <a:endCxn id="44" idx="2"/>
            </p:cNvCxnSpPr>
            <p:nvPr/>
          </p:nvCxnSpPr>
          <p:spPr>
            <a:xfrm flipV="1">
              <a:off x="4034513" y="3646417"/>
              <a:ext cx="716642" cy="51782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/>
            <p:cNvCxnSpPr>
              <a:stCxn id="41" idx="6"/>
              <a:endCxn id="45" idx="2"/>
            </p:cNvCxnSpPr>
            <p:nvPr/>
          </p:nvCxnSpPr>
          <p:spPr>
            <a:xfrm>
              <a:off x="4034513" y="4164239"/>
              <a:ext cx="716642" cy="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>
              <a:stCxn id="41" idx="6"/>
              <a:endCxn id="46" idx="2"/>
            </p:cNvCxnSpPr>
            <p:nvPr/>
          </p:nvCxnSpPr>
          <p:spPr>
            <a:xfrm>
              <a:off x="4034513" y="4164239"/>
              <a:ext cx="716642" cy="51782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42" idx="6"/>
              <a:endCxn id="43" idx="2"/>
            </p:cNvCxnSpPr>
            <p:nvPr/>
          </p:nvCxnSpPr>
          <p:spPr>
            <a:xfrm flipV="1">
              <a:off x="4034513" y="3128596"/>
              <a:ext cx="716642" cy="1553465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/>
            <p:cNvCxnSpPr>
              <a:stCxn id="42" idx="6"/>
              <a:endCxn id="44" idx="2"/>
            </p:cNvCxnSpPr>
            <p:nvPr/>
          </p:nvCxnSpPr>
          <p:spPr>
            <a:xfrm flipV="1">
              <a:off x="4034513" y="3646417"/>
              <a:ext cx="716642" cy="1035644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>
              <a:stCxn id="42" idx="6"/>
              <a:endCxn id="45" idx="2"/>
            </p:cNvCxnSpPr>
            <p:nvPr/>
          </p:nvCxnSpPr>
          <p:spPr>
            <a:xfrm flipV="1">
              <a:off x="4034513" y="4164239"/>
              <a:ext cx="716642" cy="51782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箭头连接符 128"/>
            <p:cNvCxnSpPr>
              <a:stCxn id="42" idx="6"/>
              <a:endCxn id="46" idx="2"/>
            </p:cNvCxnSpPr>
            <p:nvPr/>
          </p:nvCxnSpPr>
          <p:spPr>
            <a:xfrm>
              <a:off x="4034513" y="4682061"/>
              <a:ext cx="716642" cy="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>
              <a:stCxn id="44" idx="6"/>
              <a:endCxn id="47" idx="2"/>
            </p:cNvCxnSpPr>
            <p:nvPr/>
          </p:nvCxnSpPr>
          <p:spPr>
            <a:xfrm>
              <a:off x="5129155" y="3646417"/>
              <a:ext cx="863822" cy="245535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>
              <a:stCxn id="43" idx="6"/>
              <a:endCxn id="47" idx="2"/>
            </p:cNvCxnSpPr>
            <p:nvPr/>
          </p:nvCxnSpPr>
          <p:spPr>
            <a:xfrm>
              <a:off x="5129155" y="3128596"/>
              <a:ext cx="863822" cy="763356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>
              <a:stCxn id="45" idx="6"/>
              <a:endCxn id="47" idx="2"/>
            </p:cNvCxnSpPr>
            <p:nvPr/>
          </p:nvCxnSpPr>
          <p:spPr>
            <a:xfrm flipV="1">
              <a:off x="5129155" y="3891952"/>
              <a:ext cx="863822" cy="272287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>
              <a:stCxn id="46" idx="6"/>
              <a:endCxn id="47" idx="2"/>
            </p:cNvCxnSpPr>
            <p:nvPr/>
          </p:nvCxnSpPr>
          <p:spPr>
            <a:xfrm flipV="1">
              <a:off x="5129155" y="3891952"/>
              <a:ext cx="863822" cy="790109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本框 143"/>
            <p:cNvSpPr txBox="1"/>
            <p:nvPr/>
          </p:nvSpPr>
          <p:spPr>
            <a:xfrm>
              <a:off x="2292665" y="4651490"/>
              <a:ext cx="1096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992224"/>
                  </a:solidFill>
                </a:rPr>
                <a:t>input layer</a:t>
              </a:r>
              <a:endParaRPr lang="zh-CN" altLang="en-US" sz="1200" b="1" dirty="0">
                <a:solidFill>
                  <a:srgbClr val="992224"/>
                </a:solidFill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3284876" y="4956290"/>
              <a:ext cx="1096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hidden layer1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465056" y="4956289"/>
              <a:ext cx="1096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hidden layer2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5666372" y="4201363"/>
              <a:ext cx="1096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accent6">
                      <a:lumMod val="50000"/>
                    </a:schemeClr>
                  </a:solidFill>
                </a:rPr>
                <a:t>Output layer</a:t>
              </a:r>
              <a:endParaRPr lang="zh-CN" altLang="en-US" sz="1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矩形: 圆角 147"/>
              <p:cNvSpPr/>
              <p:nvPr/>
            </p:nvSpPr>
            <p:spPr>
              <a:xfrm>
                <a:off x="7555737" y="4014875"/>
                <a:ext cx="2888406" cy="1037299"/>
              </a:xfrm>
              <a:prstGeom prst="roundRect">
                <a:avLst/>
              </a:prstGeom>
              <a:solidFill>
                <a:srgbClr val="F3DBC1"/>
              </a:solid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选择指定层的权重均值向量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48" name="矩形: 圆角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7" y="4014875"/>
                <a:ext cx="2888406" cy="1037299"/>
              </a:xfrm>
              <a:prstGeom prst="roundRect">
                <a:avLst/>
              </a:prstGeom>
              <a:blipFill rotWithShape="1">
                <a:blip r:embed="rId1"/>
                <a:stretch>
                  <a:fillRect l="-347" t="-957" r="-319" b="-907"/>
                </a:stretch>
              </a:blip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组合 160"/>
          <p:cNvGrpSpPr/>
          <p:nvPr/>
        </p:nvGrpSpPr>
        <p:grpSpPr>
          <a:xfrm>
            <a:off x="11997174" y="2005595"/>
            <a:ext cx="2104607" cy="2051043"/>
            <a:chOff x="11068049" y="1988661"/>
            <a:chExt cx="2104607" cy="2051043"/>
          </a:xfrm>
        </p:grpSpPr>
        <p:sp>
          <p:nvSpPr>
            <p:cNvPr id="155" name="任意多边形: 形状 154"/>
            <p:cNvSpPr/>
            <p:nvPr/>
          </p:nvSpPr>
          <p:spPr>
            <a:xfrm rot="2793178">
              <a:off x="10981381" y="2103495"/>
              <a:ext cx="2051043" cy="1821376"/>
            </a:xfrm>
            <a:custGeom>
              <a:avLst/>
              <a:gdLst>
                <a:gd name="connsiteX0" fmla="*/ 0 w 2051043"/>
                <a:gd name="connsiteY0" fmla="*/ 1218759 h 1821376"/>
                <a:gd name="connsiteX1" fmla="*/ 1154420 w 2051043"/>
                <a:gd name="connsiteY1" fmla="*/ 0 h 1821376"/>
                <a:gd name="connsiteX2" fmla="*/ 1705099 w 2051043"/>
                <a:gd name="connsiteY2" fmla="*/ 1 h 1821376"/>
                <a:gd name="connsiteX3" fmla="*/ 2051043 w 2051043"/>
                <a:gd name="connsiteY3" fmla="*/ 327683 h 1821376"/>
                <a:gd name="connsiteX4" fmla="*/ 636203 w 2051043"/>
                <a:gd name="connsiteY4" fmla="*/ 1821376 h 1821376"/>
                <a:gd name="connsiteX5" fmla="*/ 0 w 2051043"/>
                <a:gd name="connsiteY5" fmla="*/ 1218759 h 182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1043" h="1821376">
                  <a:moveTo>
                    <a:pt x="0" y="1218759"/>
                  </a:moveTo>
                  <a:lnTo>
                    <a:pt x="1154420" y="0"/>
                  </a:lnTo>
                  <a:lnTo>
                    <a:pt x="1705099" y="1"/>
                  </a:lnTo>
                  <a:lnTo>
                    <a:pt x="2051043" y="327683"/>
                  </a:lnTo>
                  <a:lnTo>
                    <a:pt x="636203" y="1821376"/>
                  </a:lnTo>
                  <a:lnTo>
                    <a:pt x="0" y="1218759"/>
                  </a:lnTo>
                  <a:close/>
                </a:path>
              </a:pathLst>
            </a:custGeom>
            <a:solidFill>
              <a:srgbClr val="D6E1E1"/>
            </a:solidFill>
            <a:ln w="19050">
              <a:solidFill>
                <a:srgbClr val="7C7C7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11068049" y="2708763"/>
              <a:ext cx="210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原始水印信息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矩形 158"/>
              <p:cNvSpPr/>
              <p:nvPr/>
            </p:nvSpPr>
            <p:spPr>
              <a:xfrm>
                <a:off x="11959866" y="3976412"/>
                <a:ext cx="2409826" cy="856186"/>
              </a:xfrm>
              <a:prstGeom prst="rect">
                <a:avLst/>
              </a:prstGeom>
              <a:solidFill>
                <a:srgbClr val="D8D3E7"/>
              </a:solid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计算投影：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zh-CN" altLang="en-US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59" name="矩形 1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9866" y="3976412"/>
                <a:ext cx="2409826" cy="856186"/>
              </a:xfrm>
              <a:prstGeom prst="rect">
                <a:avLst/>
              </a:prstGeom>
              <a:blipFill rotWithShape="1">
                <a:blip r:embed="rId2"/>
                <a:stretch>
                  <a:fillRect l="-407" t="-1117" r="-384" b="-1084"/>
                </a:stretch>
              </a:blip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矩形 159"/>
              <p:cNvSpPr/>
              <p:nvPr/>
            </p:nvSpPr>
            <p:spPr>
              <a:xfrm>
                <a:off x="11959866" y="5503462"/>
                <a:ext cx="2409826" cy="856186"/>
              </a:xfrm>
              <a:prstGeom prst="rect">
                <a:avLst/>
              </a:prstGeom>
              <a:solidFill>
                <a:srgbClr val="D8D3E7"/>
              </a:solid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Sigmoid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激活</a:t>
                </a:r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生成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𝒀</m:t>
                    </m:r>
                  </m:oMath>
                </a14:m>
                <a:endParaRPr lang="zh-CN" altLang="en-US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60" name="矩形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9866" y="5503462"/>
                <a:ext cx="2409826" cy="856186"/>
              </a:xfrm>
              <a:prstGeom prst="rect">
                <a:avLst/>
              </a:prstGeom>
              <a:blipFill rotWithShape="1">
                <a:blip r:embed="rId3"/>
                <a:stretch>
                  <a:fillRect l="-407" t="-1177" r="-384" b="-1098"/>
                </a:stretch>
              </a:blip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矩形 161"/>
              <p:cNvSpPr/>
              <p:nvPr/>
            </p:nvSpPr>
            <p:spPr>
              <a:xfrm>
                <a:off x="7905391" y="5503462"/>
                <a:ext cx="2409826" cy="856186"/>
              </a:xfrm>
              <a:prstGeom prst="rect">
                <a:avLst/>
              </a:prstGeom>
              <a:solidFill>
                <a:srgbClr val="D8D3E7"/>
              </a:solid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所有者生成</a:t>
                </a:r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嵌入矩阵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𝑿</m:t>
                    </m:r>
                  </m:oMath>
                </a14:m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62" name="矩形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391" y="5503462"/>
                <a:ext cx="2409826" cy="856186"/>
              </a:xfrm>
              <a:prstGeom prst="rect">
                <a:avLst/>
              </a:prstGeom>
              <a:blipFill rotWithShape="1">
                <a:blip r:embed="rId4"/>
                <a:stretch>
                  <a:fillRect l="-407" t="-1177" r="-384" b="-1098"/>
                </a:stretch>
              </a:blip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矩形: 圆角 162"/>
              <p:cNvSpPr/>
              <p:nvPr/>
            </p:nvSpPr>
            <p:spPr>
              <a:xfrm>
                <a:off x="15473034" y="2543701"/>
                <a:ext cx="2888406" cy="831082"/>
              </a:xfrm>
              <a:prstGeom prst="roundRect">
                <a:avLst/>
              </a:prstGeom>
              <a:solidFill>
                <a:srgbClr val="F3DBC1"/>
              </a:solid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水印比特序列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𝑩</m:t>
                    </m:r>
                  </m:oMath>
                </a14:m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63" name="矩形: 圆角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3034" y="2543701"/>
                <a:ext cx="2888406" cy="831082"/>
              </a:xfrm>
              <a:prstGeom prst="roundRect">
                <a:avLst/>
              </a:prstGeom>
              <a:blipFill rotWithShape="1">
                <a:blip r:embed="rId5"/>
                <a:stretch>
                  <a:fillRect l="-351" t="-1209" r="-315" b="-1099"/>
                </a:stretch>
              </a:blip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矩形 164"/>
              <p:cNvSpPr/>
              <p:nvPr/>
            </p:nvSpPr>
            <p:spPr>
              <a:xfrm>
                <a:off x="15368264" y="3956896"/>
                <a:ext cx="3097946" cy="856186"/>
              </a:xfrm>
              <a:prstGeom prst="rect">
                <a:avLst/>
              </a:prstGeom>
              <a:solidFill>
                <a:srgbClr val="D8D3E7"/>
              </a:solid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通过正则化损失函数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𝑹</m:t>
                        </m:r>
                      </m:sub>
                    </m:sSub>
                    <m:d>
                      <m:d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进行微调</a:t>
                </a:r>
                <a:endParaRPr lang="zh-CN" altLang="en-US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65" name="矩形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8264" y="3956896"/>
                <a:ext cx="3097946" cy="856186"/>
              </a:xfrm>
              <a:prstGeom prst="rect">
                <a:avLst/>
              </a:prstGeom>
              <a:blipFill rotWithShape="1">
                <a:blip r:embed="rId6"/>
                <a:stretch>
                  <a:fillRect l="-328" t="-1137" r="-294" b="-1064"/>
                </a:stretch>
              </a:blip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矩形: 圆角 165"/>
              <p:cNvSpPr/>
              <p:nvPr/>
            </p:nvSpPr>
            <p:spPr>
              <a:xfrm>
                <a:off x="15752815" y="5503462"/>
                <a:ext cx="2328843" cy="831082"/>
              </a:xfrm>
              <a:prstGeom prst="roundRect">
                <a:avLst/>
              </a:prstGeom>
              <a:solidFill>
                <a:srgbClr val="F3DBC1"/>
              </a:solid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概率向量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𝒀</m:t>
                    </m:r>
                  </m:oMath>
                </a14:m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66" name="矩形: 圆角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2815" y="5503462"/>
                <a:ext cx="2328843" cy="831082"/>
              </a:xfrm>
              <a:prstGeom prst="roundRect">
                <a:avLst/>
              </a:prstGeom>
              <a:blipFill rotWithShape="1">
                <a:blip r:embed="rId7"/>
                <a:stretch>
                  <a:fillRect l="-425" t="-1213" r="-408" b="-1096"/>
                </a:stretch>
              </a:blip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组合 167"/>
          <p:cNvGrpSpPr/>
          <p:nvPr/>
        </p:nvGrpSpPr>
        <p:grpSpPr>
          <a:xfrm>
            <a:off x="19017606" y="1417710"/>
            <a:ext cx="6307272" cy="6111209"/>
            <a:chOff x="1148231" y="1733469"/>
            <a:chExt cx="6307272" cy="6111209"/>
          </a:xfrm>
        </p:grpSpPr>
        <p:sp>
          <p:nvSpPr>
            <p:cNvPr id="169" name="任意多边形: 形状 168"/>
            <p:cNvSpPr/>
            <p:nvPr/>
          </p:nvSpPr>
          <p:spPr>
            <a:xfrm rot="2687646">
              <a:off x="1148231" y="1733469"/>
              <a:ext cx="6307272" cy="6111209"/>
            </a:xfrm>
            <a:custGeom>
              <a:avLst/>
              <a:gdLst>
                <a:gd name="connsiteX0" fmla="*/ 270623 w 6307272"/>
                <a:gd name="connsiteY0" fmla="*/ 2659186 h 6111209"/>
                <a:gd name="connsiteX1" fmla="*/ 2870694 w 6307272"/>
                <a:gd name="connsiteY1" fmla="*/ 77735 h 6111209"/>
                <a:gd name="connsiteX2" fmla="*/ 2940488 w 6307272"/>
                <a:gd name="connsiteY2" fmla="*/ 15105 h 6111209"/>
                <a:gd name="connsiteX3" fmla="*/ 2961189 w 6307272"/>
                <a:gd name="connsiteY3" fmla="*/ 0 h 6111209"/>
                <a:gd name="connsiteX4" fmla="*/ 4070770 w 6307272"/>
                <a:gd name="connsiteY4" fmla="*/ 0 h 6111209"/>
                <a:gd name="connsiteX5" fmla="*/ 4096772 w 6307272"/>
                <a:gd name="connsiteY5" fmla="*/ 19260 h 6111209"/>
                <a:gd name="connsiteX6" fmla="*/ 4166114 w 6307272"/>
                <a:gd name="connsiteY6" fmla="*/ 82390 h 6111209"/>
                <a:gd name="connsiteX7" fmla="*/ 6307272 w 6307272"/>
                <a:gd name="connsiteY7" fmla="*/ 2238994 h 6111209"/>
                <a:gd name="connsiteX8" fmla="*/ 2407126 w 6307272"/>
                <a:gd name="connsiteY8" fmla="*/ 6111209 h 6111209"/>
                <a:gd name="connsiteX9" fmla="*/ 265968 w 6307272"/>
                <a:gd name="connsiteY9" fmla="*/ 3954606 h 6111209"/>
                <a:gd name="connsiteX10" fmla="*/ 270623 w 6307272"/>
                <a:gd name="connsiteY10" fmla="*/ 2659186 h 611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7272" h="6111209">
                  <a:moveTo>
                    <a:pt x="270623" y="2659186"/>
                  </a:moveTo>
                  <a:lnTo>
                    <a:pt x="2870694" y="77735"/>
                  </a:lnTo>
                  <a:cubicBezTo>
                    <a:pt x="2893132" y="55458"/>
                    <a:pt x="2916433" y="34581"/>
                    <a:pt x="2940488" y="15105"/>
                  </a:cubicBezTo>
                  <a:lnTo>
                    <a:pt x="2961189" y="0"/>
                  </a:lnTo>
                  <a:lnTo>
                    <a:pt x="4070770" y="0"/>
                  </a:lnTo>
                  <a:lnTo>
                    <a:pt x="4096772" y="19260"/>
                  </a:lnTo>
                  <a:cubicBezTo>
                    <a:pt x="4120686" y="38909"/>
                    <a:pt x="4143837" y="59953"/>
                    <a:pt x="4166114" y="82390"/>
                  </a:cubicBezTo>
                  <a:lnTo>
                    <a:pt x="6307272" y="2238994"/>
                  </a:lnTo>
                  <a:lnTo>
                    <a:pt x="2407126" y="6111209"/>
                  </a:lnTo>
                  <a:lnTo>
                    <a:pt x="265968" y="3954606"/>
                  </a:lnTo>
                  <a:cubicBezTo>
                    <a:pt x="-90467" y="3595600"/>
                    <a:pt x="-88383" y="3015621"/>
                    <a:pt x="270623" y="2659186"/>
                  </a:cubicBezTo>
                  <a:close/>
                </a:path>
              </a:pathLst>
            </a:custGeom>
            <a:solidFill>
              <a:srgbClr val="F0EFED"/>
            </a:solidFill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70" name="组合 169"/>
            <p:cNvGrpSpPr/>
            <p:nvPr/>
          </p:nvGrpSpPr>
          <p:grpSpPr>
            <a:xfrm>
              <a:off x="2475996" y="2847689"/>
              <a:ext cx="3959781" cy="2088529"/>
              <a:chOff x="2298246" y="2933414"/>
              <a:chExt cx="3959781" cy="2088529"/>
            </a:xfrm>
          </p:grpSpPr>
          <p:grpSp>
            <p:nvGrpSpPr>
              <p:cNvPr id="219" name="组合 218"/>
              <p:cNvGrpSpPr/>
              <p:nvPr/>
            </p:nvGrpSpPr>
            <p:grpSpPr>
              <a:xfrm>
                <a:off x="2298246" y="2933414"/>
                <a:ext cx="2713770" cy="2088529"/>
                <a:chOff x="2260146" y="2933414"/>
                <a:chExt cx="2713770" cy="2088529"/>
              </a:xfrm>
            </p:grpSpPr>
            <p:sp>
              <p:nvSpPr>
                <p:cNvPr id="221" name="矩形 220"/>
                <p:cNvSpPr/>
                <p:nvPr/>
              </p:nvSpPr>
              <p:spPr>
                <a:xfrm>
                  <a:off x="2260146" y="3165642"/>
                  <a:ext cx="506212" cy="1551501"/>
                </a:xfrm>
                <a:prstGeom prst="rect">
                  <a:avLst/>
                </a:prstGeom>
                <a:solidFill>
                  <a:srgbClr val="EF8B6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2" name="矩形 221"/>
                <p:cNvSpPr/>
                <p:nvPr/>
              </p:nvSpPr>
              <p:spPr>
                <a:xfrm>
                  <a:off x="3363231" y="2933414"/>
                  <a:ext cx="507600" cy="2088529"/>
                </a:xfrm>
                <a:prstGeom prst="rect">
                  <a:avLst/>
                </a:prstGeom>
                <a:solidFill>
                  <a:srgbClr val="A7C0DF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3" name="矩形 222"/>
                <p:cNvSpPr/>
                <p:nvPr/>
              </p:nvSpPr>
              <p:spPr>
                <a:xfrm>
                  <a:off x="4466316" y="2933414"/>
                  <a:ext cx="507600" cy="2088529"/>
                </a:xfrm>
                <a:prstGeom prst="rect">
                  <a:avLst/>
                </a:prstGeom>
                <a:solidFill>
                  <a:srgbClr val="A7C0DF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20" name="矩形 219"/>
              <p:cNvSpPr/>
              <p:nvPr/>
            </p:nvSpPr>
            <p:spPr>
              <a:xfrm>
                <a:off x="5750427" y="3673641"/>
                <a:ext cx="507600" cy="608073"/>
              </a:xfrm>
              <a:prstGeom prst="rect">
                <a:avLst/>
              </a:prstGeom>
              <a:solidFill>
                <a:srgbClr val="D0DD96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1" name="椭圆 170"/>
            <p:cNvSpPr/>
            <p:nvPr/>
          </p:nvSpPr>
          <p:spPr>
            <a:xfrm>
              <a:off x="2540102" y="3160346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2540102" y="3678167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2540102" y="4195989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3656513" y="2939596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3656513" y="3457417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3656513" y="3975239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3656513" y="4493061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4751155" y="2939596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4751155" y="3457417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4751155" y="3975239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4751155" y="4493061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5992977" y="3702952"/>
              <a:ext cx="378000" cy="378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83" name="直接箭头连接符 182"/>
            <p:cNvCxnSpPr>
              <a:stCxn id="171" idx="6"/>
              <a:endCxn id="174" idx="2"/>
            </p:cNvCxnSpPr>
            <p:nvPr/>
          </p:nvCxnSpPr>
          <p:spPr>
            <a:xfrm flipV="1">
              <a:off x="2918102" y="3128596"/>
              <a:ext cx="738411" cy="22075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箭头连接符 183"/>
            <p:cNvCxnSpPr>
              <a:stCxn id="171" idx="6"/>
              <a:endCxn id="175" idx="2"/>
            </p:cNvCxnSpPr>
            <p:nvPr/>
          </p:nvCxnSpPr>
          <p:spPr>
            <a:xfrm>
              <a:off x="2918102" y="3349346"/>
              <a:ext cx="738411" cy="297071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箭头连接符 184"/>
            <p:cNvCxnSpPr>
              <a:endCxn id="176" idx="2"/>
            </p:cNvCxnSpPr>
            <p:nvPr/>
          </p:nvCxnSpPr>
          <p:spPr>
            <a:xfrm>
              <a:off x="2918102" y="3349346"/>
              <a:ext cx="738411" cy="814893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/>
            <p:cNvCxnSpPr>
              <a:stCxn id="171" idx="6"/>
              <a:endCxn id="177" idx="2"/>
            </p:cNvCxnSpPr>
            <p:nvPr/>
          </p:nvCxnSpPr>
          <p:spPr>
            <a:xfrm>
              <a:off x="2918102" y="3349346"/>
              <a:ext cx="738411" cy="1332715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箭头连接符 186"/>
            <p:cNvCxnSpPr>
              <a:stCxn id="172" idx="6"/>
              <a:endCxn id="174" idx="2"/>
            </p:cNvCxnSpPr>
            <p:nvPr/>
          </p:nvCxnSpPr>
          <p:spPr>
            <a:xfrm flipV="1">
              <a:off x="2918102" y="3128596"/>
              <a:ext cx="738411" cy="738571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>
              <a:stCxn id="172" idx="6"/>
              <a:endCxn id="175" idx="2"/>
            </p:cNvCxnSpPr>
            <p:nvPr/>
          </p:nvCxnSpPr>
          <p:spPr>
            <a:xfrm flipV="1">
              <a:off x="2918102" y="3646417"/>
              <a:ext cx="738411" cy="22075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箭头连接符 188"/>
            <p:cNvCxnSpPr>
              <a:stCxn id="172" idx="6"/>
              <a:endCxn id="176" idx="2"/>
            </p:cNvCxnSpPr>
            <p:nvPr/>
          </p:nvCxnSpPr>
          <p:spPr>
            <a:xfrm>
              <a:off x="2918102" y="3867167"/>
              <a:ext cx="738411" cy="29707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/>
            <p:cNvCxnSpPr>
              <a:stCxn id="172" idx="6"/>
              <a:endCxn id="177" idx="2"/>
            </p:cNvCxnSpPr>
            <p:nvPr/>
          </p:nvCxnSpPr>
          <p:spPr>
            <a:xfrm>
              <a:off x="2918102" y="3867167"/>
              <a:ext cx="738411" cy="814894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箭头连接符 190"/>
            <p:cNvCxnSpPr>
              <a:stCxn id="173" idx="6"/>
              <a:endCxn id="174" idx="2"/>
            </p:cNvCxnSpPr>
            <p:nvPr/>
          </p:nvCxnSpPr>
          <p:spPr>
            <a:xfrm flipV="1">
              <a:off x="2918102" y="3128596"/>
              <a:ext cx="738411" cy="1256393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箭头连接符 191"/>
            <p:cNvCxnSpPr>
              <a:stCxn id="173" idx="6"/>
              <a:endCxn id="175" idx="2"/>
            </p:cNvCxnSpPr>
            <p:nvPr/>
          </p:nvCxnSpPr>
          <p:spPr>
            <a:xfrm flipV="1">
              <a:off x="2918102" y="3646417"/>
              <a:ext cx="738411" cy="73857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箭头连接符 192"/>
            <p:cNvCxnSpPr>
              <a:stCxn id="173" idx="6"/>
              <a:endCxn id="176" idx="2"/>
            </p:cNvCxnSpPr>
            <p:nvPr/>
          </p:nvCxnSpPr>
          <p:spPr>
            <a:xfrm flipV="1">
              <a:off x="2918102" y="4164239"/>
              <a:ext cx="738411" cy="22075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箭头连接符 193"/>
            <p:cNvCxnSpPr>
              <a:stCxn id="173" idx="6"/>
              <a:endCxn id="177" idx="2"/>
            </p:cNvCxnSpPr>
            <p:nvPr/>
          </p:nvCxnSpPr>
          <p:spPr>
            <a:xfrm>
              <a:off x="2918102" y="4384989"/>
              <a:ext cx="738411" cy="29707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箭头连接符 194"/>
            <p:cNvCxnSpPr>
              <a:stCxn id="174" idx="6"/>
              <a:endCxn id="178" idx="2"/>
            </p:cNvCxnSpPr>
            <p:nvPr/>
          </p:nvCxnSpPr>
          <p:spPr>
            <a:xfrm>
              <a:off x="4034513" y="3128596"/>
              <a:ext cx="716642" cy="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箭头连接符 195"/>
            <p:cNvCxnSpPr>
              <a:stCxn id="174" idx="6"/>
              <a:endCxn id="179" idx="2"/>
            </p:cNvCxnSpPr>
            <p:nvPr/>
          </p:nvCxnSpPr>
          <p:spPr>
            <a:xfrm>
              <a:off x="4034513" y="3128596"/>
              <a:ext cx="716642" cy="517821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箭头连接符 196"/>
            <p:cNvCxnSpPr>
              <a:stCxn id="174" idx="6"/>
              <a:endCxn id="180" idx="2"/>
            </p:cNvCxnSpPr>
            <p:nvPr/>
          </p:nvCxnSpPr>
          <p:spPr>
            <a:xfrm>
              <a:off x="4034513" y="3128596"/>
              <a:ext cx="716642" cy="1035643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箭头连接符 197"/>
            <p:cNvCxnSpPr>
              <a:stCxn id="174" idx="6"/>
              <a:endCxn id="181" idx="2"/>
            </p:cNvCxnSpPr>
            <p:nvPr/>
          </p:nvCxnSpPr>
          <p:spPr>
            <a:xfrm>
              <a:off x="4034513" y="3128596"/>
              <a:ext cx="716642" cy="1553465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/>
            <p:cNvCxnSpPr>
              <a:stCxn id="175" idx="6"/>
              <a:endCxn id="178" idx="2"/>
            </p:cNvCxnSpPr>
            <p:nvPr/>
          </p:nvCxnSpPr>
          <p:spPr>
            <a:xfrm flipV="1">
              <a:off x="4034513" y="3128596"/>
              <a:ext cx="716642" cy="517821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箭头连接符 199"/>
            <p:cNvCxnSpPr>
              <a:stCxn id="175" idx="6"/>
              <a:endCxn id="179" idx="2"/>
            </p:cNvCxnSpPr>
            <p:nvPr/>
          </p:nvCxnSpPr>
          <p:spPr>
            <a:xfrm>
              <a:off x="4034513" y="3646417"/>
              <a:ext cx="716642" cy="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/>
            <p:cNvCxnSpPr>
              <a:stCxn id="175" idx="6"/>
              <a:endCxn id="180" idx="2"/>
            </p:cNvCxnSpPr>
            <p:nvPr/>
          </p:nvCxnSpPr>
          <p:spPr>
            <a:xfrm>
              <a:off x="4034513" y="3646417"/>
              <a:ext cx="716642" cy="51782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/>
            <p:cNvCxnSpPr>
              <a:stCxn id="175" idx="6"/>
              <a:endCxn id="181" idx="2"/>
            </p:cNvCxnSpPr>
            <p:nvPr/>
          </p:nvCxnSpPr>
          <p:spPr>
            <a:xfrm>
              <a:off x="4034513" y="3646417"/>
              <a:ext cx="716642" cy="1035644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202"/>
            <p:cNvCxnSpPr>
              <a:stCxn id="176" idx="6"/>
              <a:endCxn id="178" idx="2"/>
            </p:cNvCxnSpPr>
            <p:nvPr/>
          </p:nvCxnSpPr>
          <p:spPr>
            <a:xfrm flipV="1">
              <a:off x="4034513" y="3128596"/>
              <a:ext cx="716642" cy="1035643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箭头连接符 203"/>
            <p:cNvCxnSpPr>
              <a:stCxn id="176" idx="6"/>
              <a:endCxn id="179" idx="2"/>
            </p:cNvCxnSpPr>
            <p:nvPr/>
          </p:nvCxnSpPr>
          <p:spPr>
            <a:xfrm flipV="1">
              <a:off x="4034513" y="3646417"/>
              <a:ext cx="716642" cy="51782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箭头连接符 204"/>
            <p:cNvCxnSpPr>
              <a:stCxn id="176" idx="6"/>
              <a:endCxn id="180" idx="2"/>
            </p:cNvCxnSpPr>
            <p:nvPr/>
          </p:nvCxnSpPr>
          <p:spPr>
            <a:xfrm>
              <a:off x="4034513" y="4164239"/>
              <a:ext cx="716642" cy="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箭头连接符 205"/>
            <p:cNvCxnSpPr>
              <a:stCxn id="176" idx="6"/>
              <a:endCxn id="181" idx="2"/>
            </p:cNvCxnSpPr>
            <p:nvPr/>
          </p:nvCxnSpPr>
          <p:spPr>
            <a:xfrm>
              <a:off x="4034513" y="4164239"/>
              <a:ext cx="716642" cy="51782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箭头连接符 206"/>
            <p:cNvCxnSpPr>
              <a:stCxn id="177" idx="6"/>
              <a:endCxn id="178" idx="2"/>
            </p:cNvCxnSpPr>
            <p:nvPr/>
          </p:nvCxnSpPr>
          <p:spPr>
            <a:xfrm flipV="1">
              <a:off x="4034513" y="3128596"/>
              <a:ext cx="716642" cy="1553465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箭头连接符 207"/>
            <p:cNvCxnSpPr>
              <a:stCxn id="177" idx="6"/>
              <a:endCxn id="179" idx="2"/>
            </p:cNvCxnSpPr>
            <p:nvPr/>
          </p:nvCxnSpPr>
          <p:spPr>
            <a:xfrm flipV="1">
              <a:off x="4034513" y="3646417"/>
              <a:ext cx="716642" cy="1035644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箭头连接符 208"/>
            <p:cNvCxnSpPr>
              <a:stCxn id="177" idx="6"/>
              <a:endCxn id="180" idx="2"/>
            </p:cNvCxnSpPr>
            <p:nvPr/>
          </p:nvCxnSpPr>
          <p:spPr>
            <a:xfrm flipV="1">
              <a:off x="4034513" y="4164239"/>
              <a:ext cx="716642" cy="517822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/>
            <p:cNvCxnSpPr>
              <a:stCxn id="177" idx="6"/>
              <a:endCxn id="181" idx="2"/>
            </p:cNvCxnSpPr>
            <p:nvPr/>
          </p:nvCxnSpPr>
          <p:spPr>
            <a:xfrm>
              <a:off x="4034513" y="4682061"/>
              <a:ext cx="716642" cy="0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/>
            <p:cNvCxnSpPr>
              <a:stCxn id="179" idx="6"/>
              <a:endCxn id="182" idx="2"/>
            </p:cNvCxnSpPr>
            <p:nvPr/>
          </p:nvCxnSpPr>
          <p:spPr>
            <a:xfrm>
              <a:off x="5129155" y="3646417"/>
              <a:ext cx="863822" cy="245535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箭头连接符 211"/>
            <p:cNvCxnSpPr>
              <a:stCxn id="178" idx="6"/>
              <a:endCxn id="182" idx="2"/>
            </p:cNvCxnSpPr>
            <p:nvPr/>
          </p:nvCxnSpPr>
          <p:spPr>
            <a:xfrm>
              <a:off x="5129155" y="3128596"/>
              <a:ext cx="863822" cy="763356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箭头连接符 212"/>
            <p:cNvCxnSpPr>
              <a:stCxn id="180" idx="6"/>
              <a:endCxn id="182" idx="2"/>
            </p:cNvCxnSpPr>
            <p:nvPr/>
          </p:nvCxnSpPr>
          <p:spPr>
            <a:xfrm flipV="1">
              <a:off x="5129155" y="3891952"/>
              <a:ext cx="863822" cy="272287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箭头连接符 213"/>
            <p:cNvCxnSpPr>
              <a:stCxn id="181" idx="6"/>
              <a:endCxn id="182" idx="2"/>
            </p:cNvCxnSpPr>
            <p:nvPr/>
          </p:nvCxnSpPr>
          <p:spPr>
            <a:xfrm flipV="1">
              <a:off x="5129155" y="3891952"/>
              <a:ext cx="863822" cy="790109"/>
            </a:xfrm>
            <a:prstGeom prst="straightConnector1">
              <a:avLst/>
            </a:prstGeom>
            <a:ln w="19050">
              <a:solidFill>
                <a:srgbClr val="52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文本框 214"/>
            <p:cNvSpPr txBox="1"/>
            <p:nvPr/>
          </p:nvSpPr>
          <p:spPr>
            <a:xfrm>
              <a:off x="2292665" y="4651490"/>
              <a:ext cx="1096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992224"/>
                  </a:solidFill>
                </a:rPr>
                <a:t>input layer</a:t>
              </a:r>
              <a:endParaRPr lang="zh-CN" altLang="en-US" sz="1200" b="1" dirty="0">
                <a:solidFill>
                  <a:srgbClr val="992224"/>
                </a:solidFill>
              </a:endParaRPr>
            </a:p>
          </p:txBody>
        </p:sp>
        <p:sp>
          <p:nvSpPr>
            <p:cNvPr id="216" name="文本框 215"/>
            <p:cNvSpPr txBox="1"/>
            <p:nvPr/>
          </p:nvSpPr>
          <p:spPr>
            <a:xfrm>
              <a:off x="3284876" y="4956290"/>
              <a:ext cx="1096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hidden layer1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17" name="文本框 216"/>
            <p:cNvSpPr txBox="1"/>
            <p:nvPr/>
          </p:nvSpPr>
          <p:spPr>
            <a:xfrm>
              <a:off x="4465056" y="4956289"/>
              <a:ext cx="1096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accent1">
                      <a:lumMod val="75000"/>
                    </a:schemeClr>
                  </a:solidFill>
                </a:rPr>
                <a:t>hidden layer2</a:t>
              </a:r>
              <a:endParaRPr lang="zh-CN" altLang="en-US" sz="1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5666372" y="4201363"/>
              <a:ext cx="1096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accent6">
                      <a:lumMod val="50000"/>
                    </a:schemeClr>
                  </a:solidFill>
                </a:rPr>
                <a:t>Output layer</a:t>
              </a:r>
              <a:endParaRPr lang="zh-CN" altLang="en-US" sz="1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225" name="任意多边形: 形状 224"/>
          <p:cNvSpPr/>
          <p:nvPr/>
        </p:nvSpPr>
        <p:spPr>
          <a:xfrm rot="2687646">
            <a:off x="1045465" y="7023371"/>
            <a:ext cx="6307272" cy="6111209"/>
          </a:xfrm>
          <a:custGeom>
            <a:avLst/>
            <a:gdLst>
              <a:gd name="connsiteX0" fmla="*/ 270623 w 6307272"/>
              <a:gd name="connsiteY0" fmla="*/ 2659186 h 6111209"/>
              <a:gd name="connsiteX1" fmla="*/ 2870694 w 6307272"/>
              <a:gd name="connsiteY1" fmla="*/ 77735 h 6111209"/>
              <a:gd name="connsiteX2" fmla="*/ 2940488 w 6307272"/>
              <a:gd name="connsiteY2" fmla="*/ 15105 h 6111209"/>
              <a:gd name="connsiteX3" fmla="*/ 2961189 w 6307272"/>
              <a:gd name="connsiteY3" fmla="*/ 0 h 6111209"/>
              <a:gd name="connsiteX4" fmla="*/ 4070770 w 6307272"/>
              <a:gd name="connsiteY4" fmla="*/ 0 h 6111209"/>
              <a:gd name="connsiteX5" fmla="*/ 4096772 w 6307272"/>
              <a:gd name="connsiteY5" fmla="*/ 19260 h 6111209"/>
              <a:gd name="connsiteX6" fmla="*/ 4166114 w 6307272"/>
              <a:gd name="connsiteY6" fmla="*/ 82390 h 6111209"/>
              <a:gd name="connsiteX7" fmla="*/ 6307272 w 6307272"/>
              <a:gd name="connsiteY7" fmla="*/ 2238994 h 6111209"/>
              <a:gd name="connsiteX8" fmla="*/ 2407126 w 6307272"/>
              <a:gd name="connsiteY8" fmla="*/ 6111209 h 6111209"/>
              <a:gd name="connsiteX9" fmla="*/ 265968 w 6307272"/>
              <a:gd name="connsiteY9" fmla="*/ 3954606 h 6111209"/>
              <a:gd name="connsiteX10" fmla="*/ 270623 w 6307272"/>
              <a:gd name="connsiteY10" fmla="*/ 2659186 h 6111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7272" h="6111209">
                <a:moveTo>
                  <a:pt x="270623" y="2659186"/>
                </a:moveTo>
                <a:lnTo>
                  <a:pt x="2870694" y="77735"/>
                </a:lnTo>
                <a:cubicBezTo>
                  <a:pt x="2893132" y="55458"/>
                  <a:pt x="2916433" y="34581"/>
                  <a:pt x="2940488" y="15105"/>
                </a:cubicBezTo>
                <a:lnTo>
                  <a:pt x="2961189" y="0"/>
                </a:lnTo>
                <a:lnTo>
                  <a:pt x="4070770" y="0"/>
                </a:lnTo>
                <a:lnTo>
                  <a:pt x="4096772" y="19260"/>
                </a:lnTo>
                <a:cubicBezTo>
                  <a:pt x="4120686" y="38909"/>
                  <a:pt x="4143837" y="59953"/>
                  <a:pt x="4166114" y="82390"/>
                </a:cubicBezTo>
                <a:lnTo>
                  <a:pt x="6307272" y="2238994"/>
                </a:lnTo>
                <a:lnTo>
                  <a:pt x="2407126" y="6111209"/>
                </a:lnTo>
                <a:lnTo>
                  <a:pt x="265968" y="3954606"/>
                </a:lnTo>
                <a:cubicBezTo>
                  <a:pt x="-90467" y="3595600"/>
                  <a:pt x="-88383" y="3015621"/>
                  <a:pt x="270623" y="2659186"/>
                </a:cubicBezTo>
                <a:close/>
              </a:path>
            </a:pathLst>
          </a:custGeom>
          <a:solidFill>
            <a:srgbClr val="F0EFED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382" name="组合 1381"/>
          <p:cNvGrpSpPr/>
          <p:nvPr/>
        </p:nvGrpSpPr>
        <p:grpSpPr>
          <a:xfrm>
            <a:off x="2955470" y="8370469"/>
            <a:ext cx="2930070" cy="2308887"/>
            <a:chOff x="2324100" y="8157211"/>
            <a:chExt cx="2763738" cy="2308887"/>
          </a:xfrm>
        </p:grpSpPr>
        <p:grpSp>
          <p:nvGrpSpPr>
            <p:cNvPr id="285" name="组合 284"/>
            <p:cNvGrpSpPr/>
            <p:nvPr/>
          </p:nvGrpSpPr>
          <p:grpSpPr>
            <a:xfrm>
              <a:off x="2324100" y="8709660"/>
              <a:ext cx="241200" cy="1118263"/>
              <a:chOff x="2324100" y="8709660"/>
              <a:chExt cx="241200" cy="1118263"/>
            </a:xfrm>
          </p:grpSpPr>
          <p:sp>
            <p:nvSpPr>
              <p:cNvPr id="280" name="椭圆 279"/>
              <p:cNvSpPr/>
              <p:nvPr/>
            </p:nvSpPr>
            <p:spPr>
              <a:xfrm>
                <a:off x="2324100" y="8709660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1" name="椭圆 280"/>
              <p:cNvSpPr/>
              <p:nvPr/>
            </p:nvSpPr>
            <p:spPr>
              <a:xfrm>
                <a:off x="2324100" y="9001759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2" name="椭圆 281"/>
              <p:cNvSpPr/>
              <p:nvPr/>
            </p:nvSpPr>
            <p:spPr>
              <a:xfrm>
                <a:off x="2324100" y="9293858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3" name="椭圆 282"/>
              <p:cNvSpPr/>
              <p:nvPr/>
            </p:nvSpPr>
            <p:spPr>
              <a:xfrm>
                <a:off x="2324100" y="9587893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84" name="椭圆 283"/>
            <p:cNvSpPr/>
            <p:nvPr/>
          </p:nvSpPr>
          <p:spPr>
            <a:xfrm>
              <a:off x="2973388" y="9473247"/>
              <a:ext cx="241200" cy="240030"/>
            </a:xfrm>
            <a:prstGeom prst="ellipse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86" name="组合 285"/>
            <p:cNvGrpSpPr/>
            <p:nvPr/>
          </p:nvGrpSpPr>
          <p:grpSpPr>
            <a:xfrm>
              <a:off x="2971800" y="8288973"/>
              <a:ext cx="241200" cy="1118263"/>
              <a:chOff x="2324100" y="8709660"/>
              <a:chExt cx="241200" cy="1118263"/>
            </a:xfrm>
          </p:grpSpPr>
          <p:sp>
            <p:nvSpPr>
              <p:cNvPr id="287" name="椭圆 286"/>
              <p:cNvSpPr/>
              <p:nvPr/>
            </p:nvSpPr>
            <p:spPr>
              <a:xfrm>
                <a:off x="2324100" y="8709660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2324100" y="9001759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9" name="椭圆 288"/>
              <p:cNvSpPr/>
              <p:nvPr/>
            </p:nvSpPr>
            <p:spPr>
              <a:xfrm>
                <a:off x="2324100" y="9293858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0" name="椭圆 289"/>
              <p:cNvSpPr/>
              <p:nvPr/>
            </p:nvSpPr>
            <p:spPr>
              <a:xfrm>
                <a:off x="2324100" y="9587893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96" name="椭圆 295"/>
            <p:cNvSpPr/>
            <p:nvPr/>
          </p:nvSpPr>
          <p:spPr>
            <a:xfrm>
              <a:off x="2973388" y="9770110"/>
              <a:ext cx="241200" cy="240030"/>
            </a:xfrm>
            <a:prstGeom prst="ellipse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2973388" y="10066973"/>
              <a:ext cx="241200" cy="240030"/>
            </a:xfrm>
            <a:prstGeom prst="ellipse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8" name="组合 297"/>
            <p:cNvGrpSpPr/>
            <p:nvPr/>
          </p:nvGrpSpPr>
          <p:grpSpPr>
            <a:xfrm>
              <a:off x="3582988" y="8157211"/>
              <a:ext cx="241200" cy="1118263"/>
              <a:chOff x="2324100" y="8709660"/>
              <a:chExt cx="241200" cy="1118263"/>
            </a:xfrm>
          </p:grpSpPr>
          <p:sp>
            <p:nvSpPr>
              <p:cNvPr id="299" name="椭圆 298"/>
              <p:cNvSpPr/>
              <p:nvPr/>
            </p:nvSpPr>
            <p:spPr>
              <a:xfrm>
                <a:off x="2324100" y="8709660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0" name="椭圆 299"/>
              <p:cNvSpPr/>
              <p:nvPr/>
            </p:nvSpPr>
            <p:spPr>
              <a:xfrm>
                <a:off x="2324100" y="9001759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1" name="椭圆 300"/>
              <p:cNvSpPr/>
              <p:nvPr/>
            </p:nvSpPr>
            <p:spPr>
              <a:xfrm>
                <a:off x="2324100" y="9293858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2" name="椭圆 301"/>
              <p:cNvSpPr/>
              <p:nvPr/>
            </p:nvSpPr>
            <p:spPr>
              <a:xfrm>
                <a:off x="2324100" y="9587893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3" name="组合 302"/>
            <p:cNvGrpSpPr/>
            <p:nvPr/>
          </p:nvGrpSpPr>
          <p:grpSpPr>
            <a:xfrm>
              <a:off x="3586163" y="9347835"/>
              <a:ext cx="241200" cy="1118263"/>
              <a:chOff x="2324100" y="8709660"/>
              <a:chExt cx="241200" cy="1118263"/>
            </a:xfrm>
          </p:grpSpPr>
          <p:sp>
            <p:nvSpPr>
              <p:cNvPr id="304" name="椭圆 303"/>
              <p:cNvSpPr/>
              <p:nvPr/>
            </p:nvSpPr>
            <p:spPr>
              <a:xfrm>
                <a:off x="2324100" y="8709660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5" name="椭圆 304"/>
              <p:cNvSpPr/>
              <p:nvPr/>
            </p:nvSpPr>
            <p:spPr>
              <a:xfrm>
                <a:off x="2324100" y="9001759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6" name="椭圆 305"/>
              <p:cNvSpPr/>
              <p:nvPr/>
            </p:nvSpPr>
            <p:spPr>
              <a:xfrm>
                <a:off x="2324100" y="9293858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7" name="椭圆 306"/>
              <p:cNvSpPr/>
              <p:nvPr/>
            </p:nvSpPr>
            <p:spPr>
              <a:xfrm>
                <a:off x="2324100" y="9587893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08" name="组合 307"/>
            <p:cNvGrpSpPr/>
            <p:nvPr/>
          </p:nvGrpSpPr>
          <p:grpSpPr>
            <a:xfrm>
              <a:off x="4204138" y="8700135"/>
              <a:ext cx="241200" cy="1118263"/>
              <a:chOff x="2324100" y="8709660"/>
              <a:chExt cx="241200" cy="1118263"/>
            </a:xfrm>
          </p:grpSpPr>
          <p:sp>
            <p:nvSpPr>
              <p:cNvPr id="309" name="椭圆 308"/>
              <p:cNvSpPr/>
              <p:nvPr/>
            </p:nvSpPr>
            <p:spPr>
              <a:xfrm>
                <a:off x="2324100" y="8709660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0" name="椭圆 309"/>
              <p:cNvSpPr/>
              <p:nvPr/>
            </p:nvSpPr>
            <p:spPr>
              <a:xfrm>
                <a:off x="2324100" y="9001759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1" name="椭圆 310"/>
              <p:cNvSpPr/>
              <p:nvPr/>
            </p:nvSpPr>
            <p:spPr>
              <a:xfrm>
                <a:off x="2324100" y="9293858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2324100" y="9587893"/>
                <a:ext cx="241200" cy="240030"/>
              </a:xfrm>
              <a:prstGeom prst="ellipse">
                <a:avLst/>
              </a:prstGeom>
              <a:noFill/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13" name="椭圆 312"/>
            <p:cNvSpPr/>
            <p:nvPr/>
          </p:nvSpPr>
          <p:spPr>
            <a:xfrm>
              <a:off x="4846638" y="9141460"/>
              <a:ext cx="241200" cy="240030"/>
            </a:xfrm>
            <a:prstGeom prst="ellipse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15" name="直接箭头连接符 314"/>
            <p:cNvCxnSpPr>
              <a:stCxn id="280" idx="6"/>
              <a:endCxn id="287" idx="2"/>
            </p:cNvCxnSpPr>
            <p:nvPr/>
          </p:nvCxnSpPr>
          <p:spPr>
            <a:xfrm flipV="1">
              <a:off x="2565300" y="8408988"/>
              <a:ext cx="406500" cy="420687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箭头连接符 315"/>
            <p:cNvCxnSpPr>
              <a:stCxn id="280" idx="6"/>
              <a:endCxn id="288" idx="2"/>
            </p:cNvCxnSpPr>
            <p:nvPr/>
          </p:nvCxnSpPr>
          <p:spPr>
            <a:xfrm flipV="1">
              <a:off x="2565300" y="8701087"/>
              <a:ext cx="406500" cy="128588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箭头连接符 318"/>
            <p:cNvCxnSpPr>
              <a:stCxn id="280" idx="6"/>
              <a:endCxn id="289" idx="2"/>
            </p:cNvCxnSpPr>
            <p:nvPr/>
          </p:nvCxnSpPr>
          <p:spPr>
            <a:xfrm>
              <a:off x="2565300" y="8829675"/>
              <a:ext cx="406500" cy="163511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接箭头连接符 1026"/>
            <p:cNvCxnSpPr>
              <a:stCxn id="280" idx="6"/>
              <a:endCxn id="290" idx="2"/>
            </p:cNvCxnSpPr>
            <p:nvPr/>
          </p:nvCxnSpPr>
          <p:spPr>
            <a:xfrm>
              <a:off x="2565300" y="8829675"/>
              <a:ext cx="406500" cy="457546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接箭头连接符 1030"/>
            <p:cNvCxnSpPr>
              <a:stCxn id="280" idx="6"/>
              <a:endCxn id="284" idx="2"/>
            </p:cNvCxnSpPr>
            <p:nvPr/>
          </p:nvCxnSpPr>
          <p:spPr>
            <a:xfrm>
              <a:off x="2565300" y="8829675"/>
              <a:ext cx="408087" cy="763587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接箭头连接符 1033"/>
            <p:cNvCxnSpPr>
              <a:stCxn id="280" idx="6"/>
              <a:endCxn id="296" idx="2"/>
            </p:cNvCxnSpPr>
            <p:nvPr/>
          </p:nvCxnSpPr>
          <p:spPr>
            <a:xfrm>
              <a:off x="2565300" y="8829675"/>
              <a:ext cx="408087" cy="1060450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接箭头连接符 1036"/>
            <p:cNvCxnSpPr>
              <a:stCxn id="280" idx="6"/>
              <a:endCxn id="297" idx="2"/>
            </p:cNvCxnSpPr>
            <p:nvPr/>
          </p:nvCxnSpPr>
          <p:spPr>
            <a:xfrm>
              <a:off x="2565300" y="8829675"/>
              <a:ext cx="408087" cy="1357313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直接箭头连接符 1039"/>
            <p:cNvCxnSpPr>
              <a:stCxn id="281" idx="6"/>
              <a:endCxn id="287" idx="2"/>
            </p:cNvCxnSpPr>
            <p:nvPr/>
          </p:nvCxnSpPr>
          <p:spPr>
            <a:xfrm flipV="1">
              <a:off x="2565300" y="8408988"/>
              <a:ext cx="406500" cy="712786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接箭头连接符 1042"/>
            <p:cNvCxnSpPr>
              <a:stCxn id="281" idx="6"/>
              <a:endCxn id="288" idx="2"/>
            </p:cNvCxnSpPr>
            <p:nvPr/>
          </p:nvCxnSpPr>
          <p:spPr>
            <a:xfrm flipV="1">
              <a:off x="2565300" y="8701087"/>
              <a:ext cx="406500" cy="420687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接箭头连接符 1045"/>
            <p:cNvCxnSpPr>
              <a:stCxn id="281" idx="6"/>
              <a:endCxn id="289" idx="2"/>
            </p:cNvCxnSpPr>
            <p:nvPr/>
          </p:nvCxnSpPr>
          <p:spPr>
            <a:xfrm flipV="1">
              <a:off x="2565300" y="8993186"/>
              <a:ext cx="406500" cy="128588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直接箭头连接符 1048"/>
            <p:cNvCxnSpPr>
              <a:stCxn id="281" idx="6"/>
              <a:endCxn id="290" idx="2"/>
            </p:cNvCxnSpPr>
            <p:nvPr/>
          </p:nvCxnSpPr>
          <p:spPr>
            <a:xfrm>
              <a:off x="2565300" y="9121774"/>
              <a:ext cx="406500" cy="165447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直接箭头连接符 1051"/>
            <p:cNvCxnSpPr>
              <a:stCxn id="281" idx="6"/>
              <a:endCxn id="284" idx="2"/>
            </p:cNvCxnSpPr>
            <p:nvPr/>
          </p:nvCxnSpPr>
          <p:spPr>
            <a:xfrm>
              <a:off x="2565300" y="9121774"/>
              <a:ext cx="408087" cy="471488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接箭头连接符 1054"/>
            <p:cNvCxnSpPr>
              <a:stCxn id="281" idx="6"/>
              <a:endCxn id="296" idx="2"/>
            </p:cNvCxnSpPr>
            <p:nvPr/>
          </p:nvCxnSpPr>
          <p:spPr>
            <a:xfrm>
              <a:off x="2565300" y="9121774"/>
              <a:ext cx="408087" cy="768351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接箭头连接符 1057"/>
            <p:cNvCxnSpPr>
              <a:stCxn id="281" idx="6"/>
              <a:endCxn id="297" idx="2"/>
            </p:cNvCxnSpPr>
            <p:nvPr/>
          </p:nvCxnSpPr>
          <p:spPr>
            <a:xfrm>
              <a:off x="2565300" y="9121774"/>
              <a:ext cx="408087" cy="1065214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接箭头连接符 1060"/>
            <p:cNvCxnSpPr>
              <a:stCxn id="282" idx="6"/>
              <a:endCxn id="287" idx="2"/>
            </p:cNvCxnSpPr>
            <p:nvPr/>
          </p:nvCxnSpPr>
          <p:spPr>
            <a:xfrm flipV="1">
              <a:off x="2565300" y="8408988"/>
              <a:ext cx="406500" cy="1004885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接箭头连接符 1063"/>
            <p:cNvCxnSpPr>
              <a:stCxn id="282" idx="6"/>
              <a:endCxn id="288" idx="2"/>
            </p:cNvCxnSpPr>
            <p:nvPr/>
          </p:nvCxnSpPr>
          <p:spPr>
            <a:xfrm flipV="1">
              <a:off x="2565300" y="8701087"/>
              <a:ext cx="406500" cy="712786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接箭头连接符 1066"/>
            <p:cNvCxnSpPr>
              <a:stCxn id="282" idx="6"/>
              <a:endCxn id="289" idx="2"/>
            </p:cNvCxnSpPr>
            <p:nvPr/>
          </p:nvCxnSpPr>
          <p:spPr>
            <a:xfrm flipV="1">
              <a:off x="2565300" y="8993186"/>
              <a:ext cx="406500" cy="420687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直接箭头连接符 1069"/>
            <p:cNvCxnSpPr>
              <a:stCxn id="282" idx="6"/>
              <a:endCxn id="290" idx="2"/>
            </p:cNvCxnSpPr>
            <p:nvPr/>
          </p:nvCxnSpPr>
          <p:spPr>
            <a:xfrm flipV="1">
              <a:off x="2565300" y="9287221"/>
              <a:ext cx="406500" cy="126652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接箭头连接符 1072"/>
            <p:cNvCxnSpPr>
              <a:stCxn id="282" idx="6"/>
              <a:endCxn id="284" idx="2"/>
            </p:cNvCxnSpPr>
            <p:nvPr/>
          </p:nvCxnSpPr>
          <p:spPr>
            <a:xfrm>
              <a:off x="2565300" y="9413873"/>
              <a:ext cx="408087" cy="179389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直接箭头连接符 1075"/>
            <p:cNvCxnSpPr>
              <a:stCxn id="282" idx="6"/>
              <a:endCxn id="296" idx="2"/>
            </p:cNvCxnSpPr>
            <p:nvPr/>
          </p:nvCxnSpPr>
          <p:spPr>
            <a:xfrm>
              <a:off x="2565300" y="9413873"/>
              <a:ext cx="408087" cy="476252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接箭头连接符 1078"/>
            <p:cNvCxnSpPr>
              <a:stCxn id="282" idx="6"/>
              <a:endCxn id="297" idx="2"/>
            </p:cNvCxnSpPr>
            <p:nvPr/>
          </p:nvCxnSpPr>
          <p:spPr>
            <a:xfrm>
              <a:off x="2565300" y="9413873"/>
              <a:ext cx="408087" cy="773115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直接箭头连接符 1081"/>
            <p:cNvCxnSpPr>
              <a:stCxn id="283" idx="6"/>
              <a:endCxn id="287" idx="2"/>
            </p:cNvCxnSpPr>
            <p:nvPr/>
          </p:nvCxnSpPr>
          <p:spPr>
            <a:xfrm flipV="1">
              <a:off x="2565300" y="8408988"/>
              <a:ext cx="406500" cy="1298920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直接箭头连接符 1084"/>
            <p:cNvCxnSpPr>
              <a:stCxn id="283" idx="6"/>
              <a:endCxn id="288" idx="2"/>
            </p:cNvCxnSpPr>
            <p:nvPr/>
          </p:nvCxnSpPr>
          <p:spPr>
            <a:xfrm flipV="1">
              <a:off x="2565300" y="8701087"/>
              <a:ext cx="406500" cy="1006821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直接箭头连接符 1087"/>
            <p:cNvCxnSpPr>
              <a:stCxn id="283" idx="6"/>
              <a:endCxn id="289" idx="2"/>
            </p:cNvCxnSpPr>
            <p:nvPr/>
          </p:nvCxnSpPr>
          <p:spPr>
            <a:xfrm flipV="1">
              <a:off x="2565300" y="8993186"/>
              <a:ext cx="406500" cy="714722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直接箭头连接符 1090"/>
            <p:cNvCxnSpPr>
              <a:stCxn id="283" idx="6"/>
              <a:endCxn id="290" idx="2"/>
            </p:cNvCxnSpPr>
            <p:nvPr/>
          </p:nvCxnSpPr>
          <p:spPr>
            <a:xfrm flipV="1">
              <a:off x="2565300" y="9287221"/>
              <a:ext cx="406500" cy="420687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直接箭头连接符 1093"/>
            <p:cNvCxnSpPr>
              <a:stCxn id="283" idx="6"/>
              <a:endCxn id="284" idx="2"/>
            </p:cNvCxnSpPr>
            <p:nvPr/>
          </p:nvCxnSpPr>
          <p:spPr>
            <a:xfrm flipV="1">
              <a:off x="2565300" y="9593262"/>
              <a:ext cx="408087" cy="114646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直接箭头连接符 1096"/>
            <p:cNvCxnSpPr>
              <a:stCxn id="283" idx="6"/>
              <a:endCxn id="296" idx="2"/>
            </p:cNvCxnSpPr>
            <p:nvPr/>
          </p:nvCxnSpPr>
          <p:spPr>
            <a:xfrm>
              <a:off x="2565300" y="9707908"/>
              <a:ext cx="408087" cy="182217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直接箭头连接符 1099"/>
            <p:cNvCxnSpPr>
              <a:stCxn id="283" idx="6"/>
              <a:endCxn id="297" idx="2"/>
            </p:cNvCxnSpPr>
            <p:nvPr/>
          </p:nvCxnSpPr>
          <p:spPr>
            <a:xfrm>
              <a:off x="2565299" y="9707908"/>
              <a:ext cx="408087" cy="479080"/>
            </a:xfrm>
            <a:prstGeom prst="straightConnector1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直接连接符 1103"/>
            <p:cNvCxnSpPr>
              <a:stCxn id="287" idx="6"/>
              <a:endCxn id="299" idx="2"/>
            </p:cNvCxnSpPr>
            <p:nvPr/>
          </p:nvCxnSpPr>
          <p:spPr>
            <a:xfrm flipV="1">
              <a:off x="3213000" y="8277226"/>
              <a:ext cx="369987" cy="13176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直接连接符 1104"/>
            <p:cNvCxnSpPr>
              <a:stCxn id="287" idx="6"/>
              <a:endCxn id="300" idx="2"/>
            </p:cNvCxnSpPr>
            <p:nvPr/>
          </p:nvCxnSpPr>
          <p:spPr>
            <a:xfrm>
              <a:off x="3213000" y="8408988"/>
              <a:ext cx="369987" cy="16033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直接连接符 1107"/>
            <p:cNvCxnSpPr>
              <a:stCxn id="287" idx="6"/>
              <a:endCxn id="301" idx="2"/>
            </p:cNvCxnSpPr>
            <p:nvPr/>
          </p:nvCxnSpPr>
          <p:spPr>
            <a:xfrm>
              <a:off x="3213000" y="8408988"/>
              <a:ext cx="369987" cy="45243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直接连接符 1110"/>
            <p:cNvCxnSpPr>
              <a:stCxn id="287" idx="6"/>
              <a:endCxn id="302" idx="2"/>
            </p:cNvCxnSpPr>
            <p:nvPr/>
          </p:nvCxnSpPr>
          <p:spPr>
            <a:xfrm>
              <a:off x="3213000" y="8408988"/>
              <a:ext cx="369987" cy="74647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直接连接符 1113"/>
            <p:cNvCxnSpPr>
              <a:stCxn id="287" idx="6"/>
              <a:endCxn id="304" idx="2"/>
            </p:cNvCxnSpPr>
            <p:nvPr/>
          </p:nvCxnSpPr>
          <p:spPr>
            <a:xfrm>
              <a:off x="3213000" y="8408988"/>
              <a:ext cx="373163" cy="105886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直接连接符 1116"/>
            <p:cNvCxnSpPr>
              <a:stCxn id="287" idx="6"/>
              <a:endCxn id="305" idx="2"/>
            </p:cNvCxnSpPr>
            <p:nvPr/>
          </p:nvCxnSpPr>
          <p:spPr>
            <a:xfrm>
              <a:off x="3213000" y="8408988"/>
              <a:ext cx="373163" cy="135096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直接连接符 1119"/>
            <p:cNvCxnSpPr>
              <a:stCxn id="287" idx="6"/>
              <a:endCxn id="306" idx="2"/>
            </p:cNvCxnSpPr>
            <p:nvPr/>
          </p:nvCxnSpPr>
          <p:spPr>
            <a:xfrm>
              <a:off x="3213000" y="8408988"/>
              <a:ext cx="373163" cy="164306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接连接符 1123"/>
            <p:cNvCxnSpPr>
              <a:stCxn id="287" idx="6"/>
              <a:endCxn id="307" idx="2"/>
            </p:cNvCxnSpPr>
            <p:nvPr/>
          </p:nvCxnSpPr>
          <p:spPr>
            <a:xfrm>
              <a:off x="3213000" y="8408988"/>
              <a:ext cx="373163" cy="193709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直接连接符 1126"/>
            <p:cNvCxnSpPr>
              <a:stCxn id="288" idx="6"/>
              <a:endCxn id="299" idx="2"/>
            </p:cNvCxnSpPr>
            <p:nvPr/>
          </p:nvCxnSpPr>
          <p:spPr>
            <a:xfrm flipV="1">
              <a:off x="3213000" y="8277226"/>
              <a:ext cx="369987" cy="42386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直接连接符 1129"/>
            <p:cNvCxnSpPr>
              <a:stCxn id="288" idx="6"/>
              <a:endCxn id="300" idx="2"/>
            </p:cNvCxnSpPr>
            <p:nvPr/>
          </p:nvCxnSpPr>
          <p:spPr>
            <a:xfrm flipV="1">
              <a:off x="3213000" y="8569325"/>
              <a:ext cx="369987" cy="13176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直接连接符 1132"/>
            <p:cNvCxnSpPr>
              <a:stCxn id="288" idx="6"/>
              <a:endCxn id="301" idx="2"/>
            </p:cNvCxnSpPr>
            <p:nvPr/>
          </p:nvCxnSpPr>
          <p:spPr>
            <a:xfrm>
              <a:off x="3213000" y="8701087"/>
              <a:ext cx="369987" cy="16033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直接连接符 1135"/>
            <p:cNvCxnSpPr>
              <a:stCxn id="288" idx="6"/>
              <a:endCxn id="302" idx="2"/>
            </p:cNvCxnSpPr>
            <p:nvPr/>
          </p:nvCxnSpPr>
          <p:spPr>
            <a:xfrm>
              <a:off x="3213000" y="8701087"/>
              <a:ext cx="369987" cy="45437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直接连接符 1138"/>
            <p:cNvCxnSpPr>
              <a:stCxn id="288" idx="6"/>
              <a:endCxn id="304" idx="2"/>
            </p:cNvCxnSpPr>
            <p:nvPr/>
          </p:nvCxnSpPr>
          <p:spPr>
            <a:xfrm>
              <a:off x="3213000" y="8701087"/>
              <a:ext cx="373163" cy="76676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直接连接符 1141"/>
            <p:cNvCxnSpPr>
              <a:stCxn id="288" idx="6"/>
              <a:endCxn id="305" idx="2"/>
            </p:cNvCxnSpPr>
            <p:nvPr/>
          </p:nvCxnSpPr>
          <p:spPr>
            <a:xfrm>
              <a:off x="3213000" y="8701087"/>
              <a:ext cx="373163" cy="105886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直接连接符 1144"/>
            <p:cNvCxnSpPr>
              <a:stCxn id="288" idx="6"/>
              <a:endCxn id="306" idx="2"/>
            </p:cNvCxnSpPr>
            <p:nvPr/>
          </p:nvCxnSpPr>
          <p:spPr>
            <a:xfrm>
              <a:off x="3213000" y="8701087"/>
              <a:ext cx="373163" cy="135096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接连接符 1147"/>
            <p:cNvCxnSpPr>
              <a:stCxn id="288" idx="6"/>
              <a:endCxn id="307" idx="2"/>
            </p:cNvCxnSpPr>
            <p:nvPr/>
          </p:nvCxnSpPr>
          <p:spPr>
            <a:xfrm>
              <a:off x="3213000" y="8701087"/>
              <a:ext cx="373163" cy="164499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接连接符 1150"/>
            <p:cNvCxnSpPr>
              <a:stCxn id="289" idx="6"/>
              <a:endCxn id="299" idx="2"/>
            </p:cNvCxnSpPr>
            <p:nvPr/>
          </p:nvCxnSpPr>
          <p:spPr>
            <a:xfrm flipV="1">
              <a:off x="3213000" y="8277226"/>
              <a:ext cx="369987" cy="71596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接连接符 1153"/>
            <p:cNvCxnSpPr>
              <a:stCxn id="289" idx="6"/>
              <a:endCxn id="300" idx="2"/>
            </p:cNvCxnSpPr>
            <p:nvPr/>
          </p:nvCxnSpPr>
          <p:spPr>
            <a:xfrm flipV="1">
              <a:off x="3213000" y="8569325"/>
              <a:ext cx="369987" cy="42386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接连接符 1156"/>
            <p:cNvCxnSpPr>
              <a:stCxn id="289" idx="6"/>
              <a:endCxn id="301" idx="2"/>
            </p:cNvCxnSpPr>
            <p:nvPr/>
          </p:nvCxnSpPr>
          <p:spPr>
            <a:xfrm flipV="1">
              <a:off x="3213000" y="8861424"/>
              <a:ext cx="369987" cy="13176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接连接符 1159"/>
            <p:cNvCxnSpPr>
              <a:stCxn id="289" idx="6"/>
              <a:endCxn id="302" idx="2"/>
            </p:cNvCxnSpPr>
            <p:nvPr/>
          </p:nvCxnSpPr>
          <p:spPr>
            <a:xfrm>
              <a:off x="3213000" y="8993186"/>
              <a:ext cx="369987" cy="16227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接连接符 1162"/>
            <p:cNvCxnSpPr>
              <a:stCxn id="289" idx="6"/>
              <a:endCxn id="304" idx="2"/>
            </p:cNvCxnSpPr>
            <p:nvPr/>
          </p:nvCxnSpPr>
          <p:spPr>
            <a:xfrm>
              <a:off x="3213000" y="8993186"/>
              <a:ext cx="373163" cy="47466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接连接符 1165"/>
            <p:cNvCxnSpPr>
              <a:stCxn id="289" idx="6"/>
              <a:endCxn id="305" idx="2"/>
            </p:cNvCxnSpPr>
            <p:nvPr/>
          </p:nvCxnSpPr>
          <p:spPr>
            <a:xfrm>
              <a:off x="3213000" y="8993186"/>
              <a:ext cx="373163" cy="76676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接连接符 1168"/>
            <p:cNvCxnSpPr>
              <a:stCxn id="289" idx="6"/>
              <a:endCxn id="306" idx="2"/>
            </p:cNvCxnSpPr>
            <p:nvPr/>
          </p:nvCxnSpPr>
          <p:spPr>
            <a:xfrm>
              <a:off x="3213000" y="8993186"/>
              <a:ext cx="373163" cy="105886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接连接符 1171"/>
            <p:cNvCxnSpPr>
              <a:stCxn id="289" idx="6"/>
              <a:endCxn id="307" idx="2"/>
            </p:cNvCxnSpPr>
            <p:nvPr/>
          </p:nvCxnSpPr>
          <p:spPr>
            <a:xfrm>
              <a:off x="3213000" y="8993186"/>
              <a:ext cx="373163" cy="135289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接连接符 1174"/>
            <p:cNvCxnSpPr>
              <a:stCxn id="290" idx="6"/>
              <a:endCxn id="299" idx="2"/>
            </p:cNvCxnSpPr>
            <p:nvPr/>
          </p:nvCxnSpPr>
          <p:spPr>
            <a:xfrm flipV="1">
              <a:off x="3213000" y="8277226"/>
              <a:ext cx="369987" cy="100999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接连接符 1177"/>
            <p:cNvCxnSpPr>
              <a:stCxn id="290" idx="6"/>
              <a:endCxn id="300" idx="2"/>
            </p:cNvCxnSpPr>
            <p:nvPr/>
          </p:nvCxnSpPr>
          <p:spPr>
            <a:xfrm flipV="1">
              <a:off x="3213000" y="8569325"/>
              <a:ext cx="369987" cy="71789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直接连接符 1180"/>
            <p:cNvCxnSpPr>
              <a:stCxn id="290" idx="6"/>
              <a:endCxn id="301" idx="2"/>
            </p:cNvCxnSpPr>
            <p:nvPr/>
          </p:nvCxnSpPr>
          <p:spPr>
            <a:xfrm flipV="1">
              <a:off x="3213000" y="8861424"/>
              <a:ext cx="369987" cy="42579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直接连接符 1183"/>
            <p:cNvCxnSpPr>
              <a:stCxn id="290" idx="6"/>
              <a:endCxn id="302" idx="2"/>
            </p:cNvCxnSpPr>
            <p:nvPr/>
          </p:nvCxnSpPr>
          <p:spPr>
            <a:xfrm flipV="1">
              <a:off x="3213000" y="9155459"/>
              <a:ext cx="369987" cy="13176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接连接符 1186"/>
            <p:cNvCxnSpPr>
              <a:stCxn id="290" idx="6"/>
              <a:endCxn id="304" idx="2"/>
            </p:cNvCxnSpPr>
            <p:nvPr/>
          </p:nvCxnSpPr>
          <p:spPr>
            <a:xfrm>
              <a:off x="3213000" y="9287221"/>
              <a:ext cx="373163" cy="18062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接连接符 1189"/>
            <p:cNvCxnSpPr>
              <a:stCxn id="290" idx="6"/>
              <a:endCxn id="305" idx="2"/>
            </p:cNvCxnSpPr>
            <p:nvPr/>
          </p:nvCxnSpPr>
          <p:spPr>
            <a:xfrm>
              <a:off x="3213000" y="9287221"/>
              <a:ext cx="373163" cy="47272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直接连接符 1192"/>
            <p:cNvCxnSpPr>
              <a:stCxn id="290" idx="6"/>
              <a:endCxn id="306" idx="2"/>
            </p:cNvCxnSpPr>
            <p:nvPr/>
          </p:nvCxnSpPr>
          <p:spPr>
            <a:xfrm>
              <a:off x="3213000" y="9287221"/>
              <a:ext cx="373163" cy="76482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直接连接符 1195"/>
            <p:cNvCxnSpPr>
              <a:stCxn id="290" idx="6"/>
              <a:endCxn id="307" idx="2"/>
            </p:cNvCxnSpPr>
            <p:nvPr/>
          </p:nvCxnSpPr>
          <p:spPr>
            <a:xfrm>
              <a:off x="3213000" y="9287221"/>
              <a:ext cx="373163" cy="105886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直接连接符 1198"/>
            <p:cNvCxnSpPr>
              <a:stCxn id="284" idx="6"/>
              <a:endCxn id="299" idx="2"/>
            </p:cNvCxnSpPr>
            <p:nvPr/>
          </p:nvCxnSpPr>
          <p:spPr>
            <a:xfrm flipV="1">
              <a:off x="3214587" y="8277226"/>
              <a:ext cx="368400" cy="131603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直接连接符 1201"/>
            <p:cNvCxnSpPr>
              <a:stCxn id="284" idx="6"/>
              <a:endCxn id="300" idx="2"/>
            </p:cNvCxnSpPr>
            <p:nvPr/>
          </p:nvCxnSpPr>
          <p:spPr>
            <a:xfrm flipV="1">
              <a:off x="3214587" y="8569325"/>
              <a:ext cx="368400" cy="102393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直接连接符 1204"/>
            <p:cNvCxnSpPr>
              <a:stCxn id="284" idx="6"/>
              <a:endCxn id="301" idx="2"/>
            </p:cNvCxnSpPr>
            <p:nvPr/>
          </p:nvCxnSpPr>
          <p:spPr>
            <a:xfrm flipV="1">
              <a:off x="3214587" y="8861424"/>
              <a:ext cx="368400" cy="73183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直接连接符 1207"/>
            <p:cNvCxnSpPr>
              <a:stCxn id="284" idx="6"/>
              <a:endCxn id="302" idx="2"/>
            </p:cNvCxnSpPr>
            <p:nvPr/>
          </p:nvCxnSpPr>
          <p:spPr>
            <a:xfrm flipV="1">
              <a:off x="3214587" y="9155459"/>
              <a:ext cx="368400" cy="43780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接连接符 1210"/>
            <p:cNvCxnSpPr>
              <a:stCxn id="284" idx="6"/>
              <a:endCxn id="304" idx="2"/>
            </p:cNvCxnSpPr>
            <p:nvPr/>
          </p:nvCxnSpPr>
          <p:spPr>
            <a:xfrm flipV="1">
              <a:off x="3214587" y="9467850"/>
              <a:ext cx="371576" cy="12541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接连接符 1213"/>
            <p:cNvCxnSpPr>
              <a:stCxn id="284" idx="6"/>
              <a:endCxn id="305" idx="2"/>
            </p:cNvCxnSpPr>
            <p:nvPr/>
          </p:nvCxnSpPr>
          <p:spPr>
            <a:xfrm>
              <a:off x="3214587" y="9593262"/>
              <a:ext cx="371576" cy="16668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直接连接符 1216"/>
            <p:cNvCxnSpPr>
              <a:stCxn id="284" idx="6"/>
              <a:endCxn id="306" idx="2"/>
            </p:cNvCxnSpPr>
            <p:nvPr/>
          </p:nvCxnSpPr>
          <p:spPr>
            <a:xfrm>
              <a:off x="3214587" y="9593262"/>
              <a:ext cx="371576" cy="45878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直接连接符 1219"/>
            <p:cNvCxnSpPr>
              <a:stCxn id="284" idx="6"/>
              <a:endCxn id="307" idx="2"/>
            </p:cNvCxnSpPr>
            <p:nvPr/>
          </p:nvCxnSpPr>
          <p:spPr>
            <a:xfrm>
              <a:off x="3214587" y="9593262"/>
              <a:ext cx="371576" cy="75282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直接连接符 1222"/>
            <p:cNvCxnSpPr>
              <a:stCxn id="296" idx="6"/>
              <a:endCxn id="299" idx="2"/>
            </p:cNvCxnSpPr>
            <p:nvPr/>
          </p:nvCxnSpPr>
          <p:spPr>
            <a:xfrm flipV="1">
              <a:off x="3214587" y="8277226"/>
              <a:ext cx="368400" cy="16128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直接连接符 1225"/>
            <p:cNvCxnSpPr>
              <a:stCxn id="296" idx="6"/>
              <a:endCxn id="300" idx="2"/>
            </p:cNvCxnSpPr>
            <p:nvPr/>
          </p:nvCxnSpPr>
          <p:spPr>
            <a:xfrm flipV="1">
              <a:off x="3214587" y="8569325"/>
              <a:ext cx="368400" cy="132080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" name="直接连接符 1230"/>
            <p:cNvCxnSpPr>
              <a:stCxn id="296" idx="6"/>
              <a:endCxn id="301" idx="2"/>
            </p:cNvCxnSpPr>
            <p:nvPr/>
          </p:nvCxnSpPr>
          <p:spPr>
            <a:xfrm flipV="1">
              <a:off x="3214587" y="8861424"/>
              <a:ext cx="368400" cy="102870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直接连接符 1233"/>
            <p:cNvCxnSpPr>
              <a:stCxn id="296" idx="6"/>
              <a:endCxn id="302" idx="2"/>
            </p:cNvCxnSpPr>
            <p:nvPr/>
          </p:nvCxnSpPr>
          <p:spPr>
            <a:xfrm flipV="1">
              <a:off x="3214587" y="9155459"/>
              <a:ext cx="368400" cy="73466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接连接符 1236"/>
            <p:cNvCxnSpPr>
              <a:stCxn id="296" idx="6"/>
              <a:endCxn id="304" idx="2"/>
            </p:cNvCxnSpPr>
            <p:nvPr/>
          </p:nvCxnSpPr>
          <p:spPr>
            <a:xfrm flipV="1">
              <a:off x="3214587" y="9467850"/>
              <a:ext cx="371576" cy="42227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直接连接符 1239"/>
            <p:cNvCxnSpPr>
              <a:stCxn id="296" idx="6"/>
              <a:endCxn id="305" idx="2"/>
            </p:cNvCxnSpPr>
            <p:nvPr/>
          </p:nvCxnSpPr>
          <p:spPr>
            <a:xfrm flipV="1">
              <a:off x="3214587" y="9759949"/>
              <a:ext cx="371576" cy="13017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直接连接符 1242"/>
            <p:cNvCxnSpPr>
              <a:stCxn id="296" idx="6"/>
              <a:endCxn id="306" idx="2"/>
            </p:cNvCxnSpPr>
            <p:nvPr/>
          </p:nvCxnSpPr>
          <p:spPr>
            <a:xfrm>
              <a:off x="3214587" y="9890125"/>
              <a:ext cx="371576" cy="16192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直接连接符 1245"/>
            <p:cNvCxnSpPr>
              <a:stCxn id="296" idx="6"/>
              <a:endCxn id="307" idx="2"/>
            </p:cNvCxnSpPr>
            <p:nvPr/>
          </p:nvCxnSpPr>
          <p:spPr>
            <a:xfrm>
              <a:off x="3214587" y="9890125"/>
              <a:ext cx="371576" cy="4559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接连接符 1248"/>
            <p:cNvCxnSpPr>
              <a:stCxn id="297" idx="6"/>
              <a:endCxn id="299" idx="2"/>
            </p:cNvCxnSpPr>
            <p:nvPr/>
          </p:nvCxnSpPr>
          <p:spPr>
            <a:xfrm flipV="1">
              <a:off x="3214587" y="8277226"/>
              <a:ext cx="368400" cy="190976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接连接符 1251"/>
            <p:cNvCxnSpPr>
              <a:stCxn id="297" idx="6"/>
              <a:endCxn id="300" idx="2"/>
            </p:cNvCxnSpPr>
            <p:nvPr/>
          </p:nvCxnSpPr>
          <p:spPr>
            <a:xfrm flipV="1">
              <a:off x="3214587" y="8569325"/>
              <a:ext cx="368400" cy="161766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接连接符 1254"/>
            <p:cNvCxnSpPr>
              <a:stCxn id="297" idx="6"/>
              <a:endCxn id="301" idx="2"/>
            </p:cNvCxnSpPr>
            <p:nvPr/>
          </p:nvCxnSpPr>
          <p:spPr>
            <a:xfrm flipV="1">
              <a:off x="3214587" y="8861424"/>
              <a:ext cx="368400" cy="132556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接连接符 1257"/>
            <p:cNvCxnSpPr>
              <a:stCxn id="297" idx="6"/>
              <a:endCxn id="302" idx="2"/>
            </p:cNvCxnSpPr>
            <p:nvPr/>
          </p:nvCxnSpPr>
          <p:spPr>
            <a:xfrm flipV="1">
              <a:off x="3214587" y="9155459"/>
              <a:ext cx="368400" cy="103152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接连接符 1260"/>
            <p:cNvCxnSpPr>
              <a:stCxn id="297" idx="6"/>
              <a:endCxn id="304" idx="2"/>
            </p:cNvCxnSpPr>
            <p:nvPr/>
          </p:nvCxnSpPr>
          <p:spPr>
            <a:xfrm flipV="1">
              <a:off x="3214587" y="9467850"/>
              <a:ext cx="371576" cy="71913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4" name="直接连接符 1263"/>
            <p:cNvCxnSpPr>
              <a:stCxn id="297" idx="6"/>
              <a:endCxn id="305" idx="2"/>
            </p:cNvCxnSpPr>
            <p:nvPr/>
          </p:nvCxnSpPr>
          <p:spPr>
            <a:xfrm flipV="1">
              <a:off x="3214587" y="9759949"/>
              <a:ext cx="371576" cy="42703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7" name="直接连接符 1266"/>
            <p:cNvCxnSpPr>
              <a:stCxn id="297" idx="6"/>
              <a:endCxn id="306" idx="2"/>
            </p:cNvCxnSpPr>
            <p:nvPr/>
          </p:nvCxnSpPr>
          <p:spPr>
            <a:xfrm flipV="1">
              <a:off x="3214587" y="10052048"/>
              <a:ext cx="371576" cy="13494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0" name="直接连接符 1269"/>
            <p:cNvCxnSpPr>
              <a:stCxn id="297" idx="6"/>
              <a:endCxn id="307" idx="2"/>
            </p:cNvCxnSpPr>
            <p:nvPr/>
          </p:nvCxnSpPr>
          <p:spPr>
            <a:xfrm>
              <a:off x="3214587" y="10186988"/>
              <a:ext cx="371576" cy="15909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4" name="直接连接符 1273"/>
            <p:cNvCxnSpPr>
              <a:stCxn id="299" idx="6"/>
              <a:endCxn id="309" idx="2"/>
            </p:cNvCxnSpPr>
            <p:nvPr/>
          </p:nvCxnSpPr>
          <p:spPr>
            <a:xfrm>
              <a:off x="3824187" y="8277226"/>
              <a:ext cx="379951" cy="54292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接连接符 1276"/>
            <p:cNvCxnSpPr>
              <a:stCxn id="299" idx="6"/>
              <a:endCxn id="310" idx="2"/>
            </p:cNvCxnSpPr>
            <p:nvPr/>
          </p:nvCxnSpPr>
          <p:spPr>
            <a:xfrm>
              <a:off x="3824187" y="8277226"/>
              <a:ext cx="379951" cy="83502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接连接符 1279"/>
            <p:cNvCxnSpPr>
              <a:stCxn id="299" idx="6"/>
              <a:endCxn id="311" idx="2"/>
            </p:cNvCxnSpPr>
            <p:nvPr/>
          </p:nvCxnSpPr>
          <p:spPr>
            <a:xfrm>
              <a:off x="3824187" y="8277226"/>
              <a:ext cx="379951" cy="112712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接连接符 1282"/>
            <p:cNvCxnSpPr>
              <a:stCxn id="299" idx="6"/>
              <a:endCxn id="312" idx="2"/>
            </p:cNvCxnSpPr>
            <p:nvPr/>
          </p:nvCxnSpPr>
          <p:spPr>
            <a:xfrm>
              <a:off x="3824187" y="8277226"/>
              <a:ext cx="379951" cy="1421157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接连接符 1285"/>
            <p:cNvCxnSpPr>
              <a:stCxn id="300" idx="6"/>
              <a:endCxn id="309" idx="2"/>
            </p:cNvCxnSpPr>
            <p:nvPr/>
          </p:nvCxnSpPr>
          <p:spPr>
            <a:xfrm>
              <a:off x="3824187" y="8569325"/>
              <a:ext cx="379951" cy="25082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9" name="直接连接符 1288"/>
            <p:cNvCxnSpPr>
              <a:stCxn id="300" idx="6"/>
              <a:endCxn id="310" idx="2"/>
            </p:cNvCxnSpPr>
            <p:nvPr/>
          </p:nvCxnSpPr>
          <p:spPr>
            <a:xfrm>
              <a:off x="3824187" y="8569325"/>
              <a:ext cx="379951" cy="54292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2" name="直接连接符 1291"/>
            <p:cNvCxnSpPr>
              <a:stCxn id="300" idx="6"/>
              <a:endCxn id="311" idx="2"/>
            </p:cNvCxnSpPr>
            <p:nvPr/>
          </p:nvCxnSpPr>
          <p:spPr>
            <a:xfrm>
              <a:off x="3824187" y="8569325"/>
              <a:ext cx="379951" cy="83502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直接连接符 1294"/>
            <p:cNvCxnSpPr>
              <a:stCxn id="300" idx="6"/>
              <a:endCxn id="312" idx="2"/>
            </p:cNvCxnSpPr>
            <p:nvPr/>
          </p:nvCxnSpPr>
          <p:spPr>
            <a:xfrm>
              <a:off x="3824187" y="8569325"/>
              <a:ext cx="379951" cy="11290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直接连接符 1297"/>
            <p:cNvCxnSpPr>
              <a:stCxn id="301" idx="6"/>
              <a:endCxn id="309" idx="2"/>
            </p:cNvCxnSpPr>
            <p:nvPr/>
          </p:nvCxnSpPr>
          <p:spPr>
            <a:xfrm flipV="1">
              <a:off x="3824187" y="8820150"/>
              <a:ext cx="379951" cy="4127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1" name="直接连接符 1300"/>
            <p:cNvCxnSpPr>
              <a:stCxn id="301" idx="6"/>
              <a:endCxn id="310" idx="2"/>
            </p:cNvCxnSpPr>
            <p:nvPr/>
          </p:nvCxnSpPr>
          <p:spPr>
            <a:xfrm>
              <a:off x="3824187" y="8861424"/>
              <a:ext cx="379951" cy="25082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直接连接符 1303"/>
            <p:cNvCxnSpPr>
              <a:stCxn id="301" idx="6"/>
              <a:endCxn id="311" idx="2"/>
            </p:cNvCxnSpPr>
            <p:nvPr/>
          </p:nvCxnSpPr>
          <p:spPr>
            <a:xfrm>
              <a:off x="3824187" y="8861424"/>
              <a:ext cx="379951" cy="54292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7" name="直接连接符 1306"/>
            <p:cNvCxnSpPr>
              <a:stCxn id="301" idx="6"/>
              <a:endCxn id="312" idx="2"/>
            </p:cNvCxnSpPr>
            <p:nvPr/>
          </p:nvCxnSpPr>
          <p:spPr>
            <a:xfrm>
              <a:off x="3824187" y="8861424"/>
              <a:ext cx="379951" cy="83695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直接连接符 1309"/>
            <p:cNvCxnSpPr>
              <a:stCxn id="302" idx="6"/>
              <a:endCxn id="309" idx="2"/>
            </p:cNvCxnSpPr>
            <p:nvPr/>
          </p:nvCxnSpPr>
          <p:spPr>
            <a:xfrm flipV="1">
              <a:off x="3824187" y="8820150"/>
              <a:ext cx="379951" cy="33530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直接连接符 1312"/>
            <p:cNvCxnSpPr>
              <a:stCxn id="302" idx="6"/>
              <a:endCxn id="310" idx="2"/>
            </p:cNvCxnSpPr>
            <p:nvPr/>
          </p:nvCxnSpPr>
          <p:spPr>
            <a:xfrm flipV="1">
              <a:off x="3824187" y="9112249"/>
              <a:ext cx="379951" cy="4321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直接连接符 1315"/>
            <p:cNvCxnSpPr>
              <a:stCxn id="302" idx="6"/>
              <a:endCxn id="311" idx="2"/>
            </p:cNvCxnSpPr>
            <p:nvPr/>
          </p:nvCxnSpPr>
          <p:spPr>
            <a:xfrm>
              <a:off x="3824187" y="9155459"/>
              <a:ext cx="379951" cy="24888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直接连接符 1318"/>
            <p:cNvCxnSpPr>
              <a:stCxn id="302" idx="6"/>
              <a:endCxn id="312" idx="2"/>
            </p:cNvCxnSpPr>
            <p:nvPr/>
          </p:nvCxnSpPr>
          <p:spPr>
            <a:xfrm>
              <a:off x="3824186" y="9155459"/>
              <a:ext cx="379951" cy="54292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2" name="直接连接符 1321"/>
            <p:cNvCxnSpPr>
              <a:stCxn id="304" idx="6"/>
              <a:endCxn id="309" idx="2"/>
            </p:cNvCxnSpPr>
            <p:nvPr/>
          </p:nvCxnSpPr>
          <p:spPr>
            <a:xfrm flipV="1">
              <a:off x="3827363" y="8820150"/>
              <a:ext cx="376775" cy="64770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直接连接符 1324"/>
            <p:cNvCxnSpPr>
              <a:stCxn id="304" idx="6"/>
              <a:endCxn id="310" idx="2"/>
            </p:cNvCxnSpPr>
            <p:nvPr/>
          </p:nvCxnSpPr>
          <p:spPr>
            <a:xfrm flipV="1">
              <a:off x="3827363" y="9112249"/>
              <a:ext cx="376775" cy="35560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直接连接符 1327"/>
            <p:cNvCxnSpPr>
              <a:stCxn id="304" idx="6"/>
              <a:endCxn id="311" idx="2"/>
            </p:cNvCxnSpPr>
            <p:nvPr/>
          </p:nvCxnSpPr>
          <p:spPr>
            <a:xfrm flipV="1">
              <a:off x="3827363" y="9404348"/>
              <a:ext cx="376775" cy="6350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接连接符 1330"/>
            <p:cNvCxnSpPr>
              <a:stCxn id="304" idx="6"/>
              <a:endCxn id="312" idx="2"/>
            </p:cNvCxnSpPr>
            <p:nvPr/>
          </p:nvCxnSpPr>
          <p:spPr>
            <a:xfrm>
              <a:off x="3827363" y="9467850"/>
              <a:ext cx="376775" cy="23053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接连接符 1333"/>
            <p:cNvCxnSpPr>
              <a:stCxn id="305" idx="6"/>
              <a:endCxn id="309" idx="2"/>
            </p:cNvCxnSpPr>
            <p:nvPr/>
          </p:nvCxnSpPr>
          <p:spPr>
            <a:xfrm flipV="1">
              <a:off x="3827363" y="8820150"/>
              <a:ext cx="376775" cy="9397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直接连接符 1336"/>
            <p:cNvCxnSpPr>
              <a:stCxn id="305" idx="6"/>
              <a:endCxn id="310" idx="2"/>
            </p:cNvCxnSpPr>
            <p:nvPr/>
          </p:nvCxnSpPr>
          <p:spPr>
            <a:xfrm flipV="1">
              <a:off x="3827363" y="9112249"/>
              <a:ext cx="376775" cy="64770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0" name="直接连接符 1339"/>
            <p:cNvCxnSpPr>
              <a:stCxn id="305" idx="6"/>
              <a:endCxn id="311" idx="2"/>
            </p:cNvCxnSpPr>
            <p:nvPr/>
          </p:nvCxnSpPr>
          <p:spPr>
            <a:xfrm flipV="1">
              <a:off x="3827363" y="9404348"/>
              <a:ext cx="376775" cy="355601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3" name="直接连接符 1342"/>
            <p:cNvCxnSpPr>
              <a:stCxn id="305" idx="6"/>
              <a:endCxn id="312" idx="2"/>
            </p:cNvCxnSpPr>
            <p:nvPr/>
          </p:nvCxnSpPr>
          <p:spPr>
            <a:xfrm flipV="1">
              <a:off x="3827363" y="9698383"/>
              <a:ext cx="376775" cy="6156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6" name="直接连接符 1345"/>
            <p:cNvCxnSpPr>
              <a:stCxn id="306" idx="6"/>
              <a:endCxn id="309" idx="2"/>
            </p:cNvCxnSpPr>
            <p:nvPr/>
          </p:nvCxnSpPr>
          <p:spPr>
            <a:xfrm flipV="1">
              <a:off x="3827363" y="8820150"/>
              <a:ext cx="376775" cy="123189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9" name="直接连接符 1348"/>
            <p:cNvCxnSpPr>
              <a:stCxn id="306" idx="6"/>
              <a:endCxn id="310" idx="2"/>
            </p:cNvCxnSpPr>
            <p:nvPr/>
          </p:nvCxnSpPr>
          <p:spPr>
            <a:xfrm flipV="1">
              <a:off x="3827363" y="9112249"/>
              <a:ext cx="376775" cy="9397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2" name="直接连接符 1351"/>
            <p:cNvCxnSpPr>
              <a:stCxn id="306" idx="6"/>
              <a:endCxn id="311" idx="2"/>
            </p:cNvCxnSpPr>
            <p:nvPr/>
          </p:nvCxnSpPr>
          <p:spPr>
            <a:xfrm flipV="1">
              <a:off x="3827363" y="9404348"/>
              <a:ext cx="376775" cy="64770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5" name="直接连接符 1354"/>
            <p:cNvCxnSpPr>
              <a:stCxn id="306" idx="6"/>
              <a:endCxn id="312" idx="2"/>
            </p:cNvCxnSpPr>
            <p:nvPr/>
          </p:nvCxnSpPr>
          <p:spPr>
            <a:xfrm flipV="1">
              <a:off x="3827363" y="9698383"/>
              <a:ext cx="376775" cy="35366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8" name="直接连接符 1357"/>
            <p:cNvCxnSpPr>
              <a:stCxn id="307" idx="6"/>
              <a:endCxn id="309" idx="2"/>
            </p:cNvCxnSpPr>
            <p:nvPr/>
          </p:nvCxnSpPr>
          <p:spPr>
            <a:xfrm flipV="1">
              <a:off x="3827363" y="8820150"/>
              <a:ext cx="376775" cy="152593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直接连接符 1360"/>
            <p:cNvCxnSpPr>
              <a:stCxn id="307" idx="6"/>
              <a:endCxn id="310" idx="2"/>
            </p:cNvCxnSpPr>
            <p:nvPr/>
          </p:nvCxnSpPr>
          <p:spPr>
            <a:xfrm flipV="1">
              <a:off x="3827363" y="9112249"/>
              <a:ext cx="376775" cy="123383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直接连接符 1363"/>
            <p:cNvCxnSpPr>
              <a:stCxn id="307" idx="6"/>
              <a:endCxn id="311" idx="2"/>
            </p:cNvCxnSpPr>
            <p:nvPr/>
          </p:nvCxnSpPr>
          <p:spPr>
            <a:xfrm flipV="1">
              <a:off x="3827363" y="9404348"/>
              <a:ext cx="376775" cy="94173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接连接符 1366"/>
            <p:cNvCxnSpPr>
              <a:stCxn id="307" idx="6"/>
              <a:endCxn id="312" idx="2"/>
            </p:cNvCxnSpPr>
            <p:nvPr/>
          </p:nvCxnSpPr>
          <p:spPr>
            <a:xfrm flipV="1">
              <a:off x="3827362" y="9698383"/>
              <a:ext cx="376775" cy="64770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接连接符 1369"/>
            <p:cNvCxnSpPr>
              <a:stCxn id="309" idx="6"/>
              <a:endCxn id="313" idx="2"/>
            </p:cNvCxnSpPr>
            <p:nvPr/>
          </p:nvCxnSpPr>
          <p:spPr>
            <a:xfrm>
              <a:off x="4445337" y="8820150"/>
              <a:ext cx="401299" cy="44132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3" name="直接连接符 1372"/>
            <p:cNvCxnSpPr>
              <a:stCxn id="310" idx="6"/>
              <a:endCxn id="313" idx="2"/>
            </p:cNvCxnSpPr>
            <p:nvPr/>
          </p:nvCxnSpPr>
          <p:spPr>
            <a:xfrm>
              <a:off x="4445337" y="9112249"/>
              <a:ext cx="401299" cy="14922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直接连接符 1375"/>
            <p:cNvCxnSpPr>
              <a:stCxn id="311" idx="6"/>
              <a:endCxn id="313" idx="2"/>
            </p:cNvCxnSpPr>
            <p:nvPr/>
          </p:nvCxnSpPr>
          <p:spPr>
            <a:xfrm flipV="1">
              <a:off x="4445336" y="9261475"/>
              <a:ext cx="401299" cy="142873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直接连接符 1378"/>
            <p:cNvCxnSpPr>
              <a:stCxn id="312" idx="6"/>
              <a:endCxn id="313" idx="2"/>
            </p:cNvCxnSpPr>
            <p:nvPr/>
          </p:nvCxnSpPr>
          <p:spPr>
            <a:xfrm flipV="1">
              <a:off x="4445338" y="9261475"/>
              <a:ext cx="401299" cy="43690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19" name="矩形: 圆角 1418"/>
              <p:cNvSpPr/>
              <p:nvPr/>
            </p:nvSpPr>
            <p:spPr>
              <a:xfrm>
                <a:off x="7555737" y="8804590"/>
                <a:ext cx="2888406" cy="1037299"/>
              </a:xfrm>
              <a:prstGeom prst="roundRect">
                <a:avLst/>
              </a:prstGeom>
              <a:solidFill>
                <a:srgbClr val="F3DBC1"/>
              </a:solid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提取指定层的权重均值向量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419" name="矩形: 圆角 14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7" y="8804590"/>
                <a:ext cx="2888406" cy="1037299"/>
              </a:xfrm>
              <a:prstGeom prst="roundRect">
                <a:avLst/>
              </a:prstGeom>
              <a:blipFill rotWithShape="1">
                <a:blip r:embed="rId8"/>
                <a:stretch>
                  <a:fillRect l="-347" t="-949" r="-319" b="-916"/>
                </a:stretch>
              </a:blip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0" name="矩形: 圆角 1419"/>
              <p:cNvSpPr/>
              <p:nvPr/>
            </p:nvSpPr>
            <p:spPr>
              <a:xfrm>
                <a:off x="7555737" y="10579075"/>
                <a:ext cx="2888406" cy="1037299"/>
              </a:xfrm>
              <a:prstGeom prst="roundRect">
                <a:avLst/>
              </a:prstGeom>
              <a:solidFill>
                <a:srgbClr val="F3DBC1"/>
              </a:solid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所有者持有的</a:t>
                </a:r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嵌入矩阵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𝑿</m:t>
                    </m:r>
                  </m:oMath>
                </a14:m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420" name="矩形: 圆角 14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7" y="10579075"/>
                <a:ext cx="2888406" cy="1037299"/>
              </a:xfrm>
              <a:prstGeom prst="roundRect">
                <a:avLst/>
              </a:prstGeom>
              <a:blipFill rotWithShape="1">
                <a:blip r:embed="rId9"/>
                <a:stretch>
                  <a:fillRect l="-347" t="-977" r="-319" b="-887"/>
                </a:stretch>
              </a:blip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1" name="矩形: 圆角 1420"/>
              <p:cNvSpPr/>
              <p:nvPr/>
            </p:nvSpPr>
            <p:spPr>
              <a:xfrm>
                <a:off x="11720575" y="7563618"/>
                <a:ext cx="2967881" cy="978040"/>
              </a:xfrm>
              <a:prstGeom prst="roundRect">
                <a:avLst/>
              </a:prstGeom>
              <a:solidFill>
                <a:srgbClr val="A4B45F"/>
              </a:solid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原始水印比特序列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𝑩</m:t>
                    </m:r>
                  </m:oMath>
                </a14:m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421" name="矩形: 圆角 14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575" y="7563618"/>
                <a:ext cx="2967881" cy="978040"/>
              </a:xfrm>
              <a:prstGeom prst="roundRect">
                <a:avLst/>
              </a:prstGeom>
              <a:blipFill rotWithShape="1">
                <a:blip r:embed="rId10"/>
                <a:stretch>
                  <a:fillRect l="-334" t="-987" r="-312" b="-946"/>
                </a:stretch>
              </a:blip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2" name="矩形 1421"/>
              <p:cNvSpPr/>
              <p:nvPr/>
            </p:nvSpPr>
            <p:spPr>
              <a:xfrm>
                <a:off x="11999602" y="8889442"/>
                <a:ext cx="2409826" cy="856186"/>
              </a:xfrm>
              <a:prstGeom prst="rect">
                <a:avLst/>
              </a:prstGeom>
              <a:solidFill>
                <a:srgbClr val="D8D3E7"/>
              </a:solid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矩阵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-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向量乘积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zh-CN" altLang="en-US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422" name="矩形 14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9602" y="8889442"/>
                <a:ext cx="2409826" cy="856186"/>
              </a:xfrm>
              <a:prstGeom prst="rect">
                <a:avLst/>
              </a:prstGeom>
              <a:blipFill rotWithShape="1">
                <a:blip r:embed="rId11"/>
                <a:stretch>
                  <a:fillRect l="-396" t="-1121" r="-395" b="-1079"/>
                </a:stretch>
              </a:blip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3" name="矩形 1422"/>
              <p:cNvSpPr/>
              <p:nvPr/>
            </p:nvSpPr>
            <p:spPr>
              <a:xfrm>
                <a:off x="11908166" y="10356290"/>
                <a:ext cx="2592698" cy="1130860"/>
              </a:xfrm>
              <a:prstGeom prst="rect">
                <a:avLst/>
              </a:prstGeom>
              <a:solidFill>
                <a:srgbClr val="D8D3E7"/>
              </a:solid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应用阶跃函数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(·)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进行二值化</a:t>
                </a:r>
                <a:endParaRPr lang="zh-CN" altLang="en-US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423" name="矩形 14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166" y="10356290"/>
                <a:ext cx="2592698" cy="1130860"/>
              </a:xfrm>
              <a:prstGeom prst="rect">
                <a:avLst/>
              </a:prstGeom>
              <a:blipFill rotWithShape="1">
                <a:blip r:embed="rId12"/>
                <a:stretch>
                  <a:fillRect l="-368" t="-849" r="-367" b="-842"/>
                </a:stretch>
              </a:blip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4" name="矩形 1423"/>
              <p:cNvSpPr/>
              <p:nvPr/>
            </p:nvSpPr>
            <p:spPr>
              <a:xfrm>
                <a:off x="15951614" y="8798885"/>
                <a:ext cx="2409826" cy="1037299"/>
              </a:xfrm>
              <a:prstGeom prst="rect">
                <a:avLst/>
              </a:prstGeom>
              <a:solidFill>
                <a:srgbClr val="D8D3E7"/>
              </a:solid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信息比对</a:t>
                </a:r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𝑩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𝒗𝒔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 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𝑩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′</m:t>
                      </m:r>
                    </m:oMath>
                  </m:oMathPara>
                </a14:m>
                <a:endParaRPr lang="zh-CN" altLang="en-US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424" name="矩形 14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614" y="8798885"/>
                <a:ext cx="2409826" cy="1037299"/>
              </a:xfrm>
              <a:prstGeom prst="rect">
                <a:avLst/>
              </a:prstGeom>
              <a:blipFill rotWithShape="1">
                <a:blip r:embed="rId13"/>
                <a:stretch>
                  <a:fillRect l="-412" t="-950" r="-378" b="-915"/>
                </a:stretch>
              </a:blipFill>
              <a:ln w="19050">
                <a:solidFill>
                  <a:srgbClr val="8283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5" name="矩形: 圆角 1424"/>
              <p:cNvSpPr/>
              <p:nvPr/>
            </p:nvSpPr>
            <p:spPr>
              <a:xfrm>
                <a:off x="15607554" y="10506179"/>
                <a:ext cx="3097946" cy="831082"/>
              </a:xfrm>
              <a:prstGeom prst="roundRect">
                <a:avLst/>
              </a:prstGeom>
              <a:solidFill>
                <a:srgbClr val="F3DBC1"/>
              </a:solid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提取出的水印序列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𝑩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′</m:t>
                    </m:r>
                  </m:oMath>
                </a14:m>
                <a:endParaRPr lang="en-US" altLang="zh-CN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425" name="矩形: 圆角 14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554" y="10506179"/>
                <a:ext cx="3097946" cy="831082"/>
              </a:xfrm>
              <a:prstGeom prst="roundRect">
                <a:avLst/>
              </a:prstGeom>
              <a:blipFill rotWithShape="1">
                <a:blip r:embed="rId14"/>
                <a:stretch>
                  <a:fillRect l="-324" t="-1159" r="-298" b="-1073"/>
                </a:stretch>
              </a:blipFill>
              <a:ln w="19050">
                <a:solidFill>
                  <a:srgbClr val="7C7C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2" name="文本框 1431"/>
          <p:cNvSpPr txBox="1"/>
          <p:nvPr/>
        </p:nvSpPr>
        <p:spPr>
          <a:xfrm>
            <a:off x="2084551" y="1647825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水印植入过程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3" name="文本框 1432"/>
          <p:cNvSpPr txBox="1"/>
          <p:nvPr/>
        </p:nvSpPr>
        <p:spPr>
          <a:xfrm>
            <a:off x="2160751" y="5226991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待嵌入模型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4" name="文本框 1433"/>
          <p:cNvSpPr txBox="1"/>
          <p:nvPr/>
        </p:nvSpPr>
        <p:spPr>
          <a:xfrm>
            <a:off x="1960726" y="7101953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水印提取过程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5" name="文本框 1434"/>
          <p:cNvSpPr txBox="1"/>
          <p:nvPr/>
        </p:nvSpPr>
        <p:spPr>
          <a:xfrm>
            <a:off x="1960726" y="10787855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待验证模型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6" name="文本框 1435"/>
          <p:cNvSpPr txBox="1"/>
          <p:nvPr/>
        </p:nvSpPr>
        <p:spPr>
          <a:xfrm>
            <a:off x="19981067" y="5272629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嵌入水印后的模型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488" name="组合 1487"/>
          <p:cNvGrpSpPr/>
          <p:nvPr/>
        </p:nvGrpSpPr>
        <p:grpSpPr>
          <a:xfrm>
            <a:off x="20092987" y="8961038"/>
            <a:ext cx="4229100" cy="1569180"/>
            <a:chOff x="20092987" y="9248775"/>
            <a:chExt cx="4229100" cy="1569180"/>
          </a:xfrm>
        </p:grpSpPr>
        <p:sp>
          <p:nvSpPr>
            <p:cNvPr id="1427" name="矩形: 圆角 1426"/>
            <p:cNvSpPr/>
            <p:nvPr/>
          </p:nvSpPr>
          <p:spPr>
            <a:xfrm>
              <a:off x="20259675" y="9248775"/>
              <a:ext cx="3895725" cy="962025"/>
            </a:xfrm>
            <a:prstGeom prst="roundRect">
              <a:avLst/>
            </a:prstGeom>
            <a:solidFill>
              <a:srgbClr val="F0EFED"/>
            </a:solidFill>
            <a:ln w="19050">
              <a:solidFill>
                <a:srgbClr val="8283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29" name="图片 1428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17" y="9306693"/>
              <a:ext cx="904107" cy="904107"/>
            </a:xfrm>
            <a:prstGeom prst="rect">
              <a:avLst/>
            </a:prstGeom>
          </p:spPr>
        </p:pic>
        <p:pic>
          <p:nvPicPr>
            <p:cNvPr id="1431" name="图片 143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9666" y="9366623"/>
              <a:ext cx="758009" cy="758009"/>
            </a:xfrm>
            <a:prstGeom prst="rect">
              <a:avLst/>
            </a:prstGeom>
          </p:spPr>
        </p:pic>
        <p:sp>
          <p:nvSpPr>
            <p:cNvPr id="1437" name="文本框 1436"/>
            <p:cNvSpPr txBox="1"/>
            <p:nvPr/>
          </p:nvSpPr>
          <p:spPr>
            <a:xfrm>
              <a:off x="20092987" y="10356290"/>
              <a:ext cx="4229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验证模型版权所有权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1438" name="直接箭头连接符 1437"/>
          <p:cNvCxnSpPr>
            <a:endCxn id="148" idx="1"/>
          </p:cNvCxnSpPr>
          <p:nvPr/>
        </p:nvCxnSpPr>
        <p:spPr>
          <a:xfrm>
            <a:off x="7105650" y="4533525"/>
            <a:ext cx="450087" cy="0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1" name="直接箭头连接符 1440"/>
          <p:cNvCxnSpPr>
            <a:endCxn id="159" idx="1"/>
          </p:cNvCxnSpPr>
          <p:nvPr/>
        </p:nvCxnSpPr>
        <p:spPr>
          <a:xfrm>
            <a:off x="10444143" y="4404505"/>
            <a:ext cx="1515723" cy="0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5" name="直接箭头连接符 1444"/>
          <p:cNvCxnSpPr>
            <a:stCxn id="159" idx="2"/>
            <a:endCxn id="160" idx="0"/>
          </p:cNvCxnSpPr>
          <p:nvPr/>
        </p:nvCxnSpPr>
        <p:spPr>
          <a:xfrm>
            <a:off x="13164779" y="4832598"/>
            <a:ext cx="0" cy="670864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8" name="直接箭头连接符 1447"/>
          <p:cNvCxnSpPr>
            <a:stCxn id="158" idx="3"/>
            <a:endCxn id="163" idx="1"/>
          </p:cNvCxnSpPr>
          <p:nvPr/>
        </p:nvCxnSpPr>
        <p:spPr>
          <a:xfrm>
            <a:off x="14101781" y="2956530"/>
            <a:ext cx="1371253" cy="2712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接箭头连接符 1460"/>
          <p:cNvCxnSpPr>
            <a:endCxn id="166" idx="1"/>
          </p:cNvCxnSpPr>
          <p:nvPr/>
        </p:nvCxnSpPr>
        <p:spPr>
          <a:xfrm>
            <a:off x="14369692" y="5916291"/>
            <a:ext cx="1383123" cy="2712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3" name="直接箭头连接符 1462"/>
          <p:cNvCxnSpPr>
            <a:stCxn id="166" idx="0"/>
            <a:endCxn id="165" idx="2"/>
          </p:cNvCxnSpPr>
          <p:nvPr/>
        </p:nvCxnSpPr>
        <p:spPr>
          <a:xfrm flipV="1">
            <a:off x="16917237" y="4813082"/>
            <a:ext cx="0" cy="690380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6" name="直接箭头连接符 1465"/>
          <p:cNvCxnSpPr/>
          <p:nvPr/>
        </p:nvCxnSpPr>
        <p:spPr>
          <a:xfrm>
            <a:off x="7021830" y="9306693"/>
            <a:ext cx="533907" cy="0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9" name="直接箭头连接符 1468"/>
          <p:cNvCxnSpPr>
            <a:stCxn id="1422" idx="2"/>
            <a:endCxn id="1423" idx="0"/>
          </p:cNvCxnSpPr>
          <p:nvPr/>
        </p:nvCxnSpPr>
        <p:spPr>
          <a:xfrm>
            <a:off x="13204515" y="9745628"/>
            <a:ext cx="0" cy="610662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2" name="直接箭头连接符 1471"/>
          <p:cNvCxnSpPr>
            <a:stCxn id="1419" idx="3"/>
            <a:endCxn id="1422" idx="1"/>
          </p:cNvCxnSpPr>
          <p:nvPr/>
        </p:nvCxnSpPr>
        <p:spPr>
          <a:xfrm flipV="1">
            <a:off x="10444143" y="9317535"/>
            <a:ext cx="1555459" cy="5705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连接符: 肘形 1475"/>
          <p:cNvCxnSpPr>
            <a:endCxn id="1420" idx="3"/>
          </p:cNvCxnSpPr>
          <p:nvPr/>
        </p:nvCxnSpPr>
        <p:spPr>
          <a:xfrm rot="5400000">
            <a:off x="9927558" y="9823279"/>
            <a:ext cx="1791032" cy="757861"/>
          </a:xfrm>
          <a:prstGeom prst="bentConnector2">
            <a:avLst/>
          </a:prstGeom>
          <a:ln w="28575">
            <a:solidFill>
              <a:srgbClr val="52525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7" name="直接箭头连接符 1476"/>
          <p:cNvCxnSpPr>
            <a:endCxn id="1425" idx="1"/>
          </p:cNvCxnSpPr>
          <p:nvPr/>
        </p:nvCxnSpPr>
        <p:spPr>
          <a:xfrm>
            <a:off x="14515463" y="10921720"/>
            <a:ext cx="1092091" cy="0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接箭头连接符 1478"/>
          <p:cNvCxnSpPr>
            <a:stCxn id="1425" idx="0"/>
            <a:endCxn id="1424" idx="2"/>
          </p:cNvCxnSpPr>
          <p:nvPr/>
        </p:nvCxnSpPr>
        <p:spPr>
          <a:xfrm flipV="1">
            <a:off x="17156527" y="9836184"/>
            <a:ext cx="0" cy="669995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3" name="连接符: 肘形 1482"/>
          <p:cNvCxnSpPr>
            <a:stCxn id="1421" idx="3"/>
            <a:endCxn id="1424" idx="0"/>
          </p:cNvCxnSpPr>
          <p:nvPr/>
        </p:nvCxnSpPr>
        <p:spPr>
          <a:xfrm>
            <a:off x="14688456" y="8052638"/>
            <a:ext cx="2468071" cy="746247"/>
          </a:xfrm>
          <a:prstGeom prst="bentConnector2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连接符: 肘形 1484"/>
          <p:cNvCxnSpPr>
            <a:endCxn id="162" idx="3"/>
          </p:cNvCxnSpPr>
          <p:nvPr/>
        </p:nvCxnSpPr>
        <p:spPr>
          <a:xfrm rot="5400000">
            <a:off x="9936046" y="4794521"/>
            <a:ext cx="1516205" cy="757862"/>
          </a:xfrm>
          <a:prstGeom prst="bentConnector2">
            <a:avLst/>
          </a:prstGeom>
          <a:ln w="28575">
            <a:solidFill>
              <a:srgbClr val="52525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7" name="直接箭头连接符 1486"/>
          <p:cNvCxnSpPr>
            <a:endCxn id="1427" idx="1"/>
          </p:cNvCxnSpPr>
          <p:nvPr/>
        </p:nvCxnSpPr>
        <p:spPr>
          <a:xfrm>
            <a:off x="18361440" y="9429470"/>
            <a:ext cx="1898235" cy="12581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0" name="直接箭头连接符 1489"/>
          <p:cNvCxnSpPr/>
          <p:nvPr/>
        </p:nvCxnSpPr>
        <p:spPr>
          <a:xfrm>
            <a:off x="18466210" y="4415349"/>
            <a:ext cx="998572" cy="0"/>
          </a:xfrm>
          <a:prstGeom prst="straightConnector1">
            <a:avLst/>
          </a:prstGeom>
          <a:ln w="28575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3892" y="4526268"/>
            <a:ext cx="9612066" cy="46583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4375" y="1400175"/>
            <a:ext cx="16729076" cy="8267700"/>
          </a:xfrm>
          <a:prstGeom prst="rect">
            <a:avLst/>
          </a:prstGeom>
          <a:solidFill>
            <a:srgbClr val="F2F2F2"/>
          </a:solidFill>
          <a:ln w="28575">
            <a:solidFill>
              <a:srgbClr val="82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714375" y="5381625"/>
            <a:ext cx="16729076" cy="0"/>
          </a:xfrm>
          <a:prstGeom prst="line">
            <a:avLst/>
          </a:prstGeom>
          <a:ln w="28575">
            <a:solidFill>
              <a:srgbClr val="828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45356" y="1666748"/>
            <a:ext cx="147637" cy="5097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42114" y="1690772"/>
            <a:ext cx="32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针对已有文本的水印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568450" y="2302771"/>
            <a:ext cx="3295650" cy="216127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828383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solidFill>
                  <a:schemeClr val="tx1"/>
                </a:solidFill>
              </a:rPr>
              <a:t>The stars shimmered </a:t>
            </a:r>
            <a:endParaRPr lang="en-US" altLang="zh-CN" sz="2000" b="1" i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000" b="1" i="1" dirty="0">
                <a:solidFill>
                  <a:schemeClr val="tx1"/>
                </a:solidFill>
              </a:rPr>
              <a:t>in the velvet night sky .</a:t>
            </a:r>
            <a:endParaRPr lang="zh-CN" altLang="en-US" sz="2000" b="1" i="1" dirty="0">
              <a:solidFill>
                <a:schemeClr val="tx1"/>
              </a:solidFill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5549900" y="2508250"/>
            <a:ext cx="2222500" cy="609600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水印信息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5549900" y="3484827"/>
            <a:ext cx="2222500" cy="609600"/>
          </a:xfrm>
          <a:prstGeom prst="roundRect">
            <a:avLst/>
          </a:prstGeom>
          <a:solidFill>
            <a:srgbClr val="F2FAFC"/>
          </a:solidFill>
          <a:ln w="28575">
            <a:solidFill>
              <a:srgbClr val="A8C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文本转换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8600756" y="1766252"/>
            <a:ext cx="3214800" cy="116585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82838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solidFill>
                  <a:schemeClr val="tx1"/>
                </a:solidFill>
              </a:rPr>
              <a:t>The stars shimmered </a:t>
            </a:r>
            <a:endParaRPr lang="en-US" altLang="zh-CN" sz="2000" b="1" i="1" dirty="0">
              <a:solidFill>
                <a:schemeClr val="tx1"/>
              </a:solidFill>
            </a:endParaRPr>
          </a:p>
          <a:p>
            <a:pPr algn="ctr"/>
            <a:r>
              <a:rPr lang="en-US" altLang="zh-CN" sz="2000" b="1" i="1" dirty="0">
                <a:solidFill>
                  <a:schemeClr val="tx1"/>
                </a:solidFill>
              </a:rPr>
              <a:t>in the velvet night sky .</a:t>
            </a:r>
            <a:endParaRPr lang="zh-CN" altLang="en-US" sz="2000" b="1" i="1" dirty="0">
              <a:solidFill>
                <a:schemeClr val="tx1"/>
              </a:solidFill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11969692" y="1766252"/>
            <a:ext cx="3214800" cy="116585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82838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solidFill>
                  <a:schemeClr val="tx1"/>
                </a:solidFill>
              </a:rPr>
              <a:t>The stars </a:t>
            </a:r>
            <a:r>
              <a:rPr lang="en-US" altLang="zh-CN" sz="2000" b="1" i="1" dirty="0">
                <a:solidFill>
                  <a:srgbClr val="A8CBDF"/>
                </a:solidFill>
              </a:rPr>
              <a:t>sparked</a:t>
            </a:r>
            <a:r>
              <a:rPr lang="en-US" altLang="zh-CN" sz="2000" b="1" i="1" dirty="0">
                <a:solidFill>
                  <a:schemeClr val="tx1"/>
                </a:solidFill>
              </a:rPr>
              <a:t> in the velvet night sky.</a:t>
            </a:r>
            <a:endParaRPr lang="en-US" altLang="zh-CN" sz="2000" b="1" i="1" dirty="0">
              <a:solidFill>
                <a:schemeClr val="tx1"/>
              </a:solidFill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8600756" y="3450828"/>
            <a:ext cx="3214800" cy="1165859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82838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i="1" dirty="0">
              <a:solidFill>
                <a:schemeClr val="tx1"/>
              </a:solidFill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11971334" y="3447147"/>
            <a:ext cx="3213158" cy="1165859"/>
          </a:xfrm>
          <a:prstGeom prst="roundRect">
            <a:avLst/>
          </a:prstGeom>
          <a:solidFill>
            <a:srgbClr val="F2FAFC"/>
          </a:solidFill>
          <a:ln w="28575">
            <a:solidFill>
              <a:srgbClr val="82838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solidFill>
                  <a:schemeClr val="tx1"/>
                </a:solidFill>
              </a:rPr>
              <a:t>The velvet night embraced as stars shimmered, a celestial ballet.</a:t>
            </a:r>
            <a:endParaRPr lang="zh-CN" altLang="en-US" sz="2000" b="1" i="1" dirty="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32858" y="3019472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a)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基于格式的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2728508" y="299781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b)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基于语法的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02708" y="4678743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c)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基于词汇的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779308" y="4655628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d)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基于生成的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5356" y="5648198"/>
            <a:ext cx="147637" cy="5097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139164" y="5672222"/>
            <a:ext cx="338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针对大语言模型的水印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68450" y="6407119"/>
            <a:ext cx="305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训练时水印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1092993" y="7503912"/>
            <a:ext cx="2441236" cy="5097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水印信息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1139164" y="8445500"/>
            <a:ext cx="2222500" cy="609600"/>
          </a:xfrm>
          <a:prstGeom prst="roundRect">
            <a:avLst/>
          </a:prstGeom>
          <a:solidFill>
            <a:srgbClr val="F2FAFC"/>
          </a:solidFill>
          <a:ln w="28575">
            <a:solidFill>
              <a:srgbClr val="A8C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大语言模型训练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3592772" y="7099300"/>
            <a:ext cx="8916610" cy="2138212"/>
            <a:chOff x="3775028" y="7120307"/>
            <a:chExt cx="8916610" cy="2138212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537" y="7758763"/>
              <a:ext cx="828026" cy="828026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775028" y="8612188"/>
              <a:ext cx="1631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带水印的</a:t>
              </a:r>
              <a:endParaRPr lang="en-US" altLang="zh-CN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大语言模型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5549900" y="7503912"/>
              <a:ext cx="0" cy="1551188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圆角 42"/>
            <p:cNvSpPr/>
            <p:nvPr/>
          </p:nvSpPr>
          <p:spPr>
            <a:xfrm>
              <a:off x="5997118" y="7503912"/>
              <a:ext cx="2441236" cy="50970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2">
                      <a:lumMod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水印信息</a:t>
              </a:r>
              <a:endParaRPr lang="zh-CN" altLang="en-US" sz="2000" b="1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6106486" y="8445500"/>
              <a:ext cx="2222500" cy="509702"/>
            </a:xfrm>
            <a:prstGeom prst="roundRect">
              <a:avLst/>
            </a:prstGeom>
            <a:solidFill>
              <a:srgbClr val="F2FAFC"/>
            </a:solidFill>
            <a:ln w="28575">
              <a:solidFill>
                <a:srgbClr val="A8CBD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Logits</a:t>
              </a:r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生成</a:t>
              </a:r>
              <a:endPara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8733647" y="7120307"/>
              <a:ext cx="1806179" cy="1477830"/>
              <a:chOff x="8733647" y="7120307"/>
              <a:chExt cx="1806179" cy="1477830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8733647" y="7120307"/>
                <a:ext cx="1633363" cy="1405673"/>
                <a:chOff x="8733647" y="7120307"/>
                <a:chExt cx="1633363" cy="1405673"/>
              </a:xfrm>
            </p:grpSpPr>
            <p:cxnSp>
              <p:nvCxnSpPr>
                <p:cNvPr id="48" name="直接箭头连接符 47"/>
                <p:cNvCxnSpPr/>
                <p:nvPr/>
              </p:nvCxnSpPr>
              <p:spPr>
                <a:xfrm>
                  <a:off x="8977312" y="8522408"/>
                  <a:ext cx="1389698" cy="3572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矩形 48"/>
                <p:cNvSpPr/>
                <p:nvPr/>
              </p:nvSpPr>
              <p:spPr>
                <a:xfrm>
                  <a:off x="8991600" y="7833360"/>
                  <a:ext cx="109368" cy="685474"/>
                </a:xfrm>
                <a:prstGeom prst="rect">
                  <a:avLst/>
                </a:prstGeom>
                <a:solidFill>
                  <a:srgbClr val="4BC783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6" name="直接箭头连接符 45"/>
                <p:cNvCxnSpPr/>
                <p:nvPr/>
              </p:nvCxnSpPr>
              <p:spPr>
                <a:xfrm flipV="1">
                  <a:off x="8991600" y="7340600"/>
                  <a:ext cx="0" cy="118538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矩形 49"/>
                <p:cNvSpPr/>
                <p:nvPr/>
              </p:nvSpPr>
              <p:spPr>
                <a:xfrm>
                  <a:off x="9100272" y="7729535"/>
                  <a:ext cx="109368" cy="789296"/>
                </a:xfrm>
                <a:prstGeom prst="rect">
                  <a:avLst/>
                </a:prstGeom>
                <a:solidFill>
                  <a:srgbClr val="D43838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9208943" y="7645398"/>
                  <a:ext cx="109368" cy="873433"/>
                </a:xfrm>
                <a:prstGeom prst="rect">
                  <a:avLst/>
                </a:prstGeom>
                <a:solidFill>
                  <a:srgbClr val="4BC783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9317615" y="7693818"/>
                  <a:ext cx="109368" cy="825013"/>
                </a:xfrm>
                <a:prstGeom prst="rect">
                  <a:avLst/>
                </a:prstGeom>
                <a:solidFill>
                  <a:srgbClr val="4BC783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9428825" y="7918848"/>
                  <a:ext cx="109368" cy="599983"/>
                </a:xfrm>
                <a:prstGeom prst="rect">
                  <a:avLst/>
                </a:prstGeom>
                <a:solidFill>
                  <a:srgbClr val="D43838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9538192" y="8021397"/>
                  <a:ext cx="109368" cy="496400"/>
                </a:xfrm>
                <a:prstGeom prst="rect">
                  <a:avLst/>
                </a:prstGeom>
                <a:solidFill>
                  <a:srgbClr val="4BC783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9651254" y="7843606"/>
                  <a:ext cx="109368" cy="672957"/>
                </a:xfrm>
                <a:prstGeom prst="rect">
                  <a:avLst/>
                </a:prstGeom>
                <a:solidFill>
                  <a:srgbClr val="D43838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9763423" y="7889815"/>
                  <a:ext cx="109368" cy="627365"/>
                </a:xfrm>
                <a:prstGeom prst="rect">
                  <a:avLst/>
                </a:prstGeom>
                <a:solidFill>
                  <a:srgbClr val="4BC783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9876651" y="7768941"/>
                  <a:ext cx="109368" cy="747622"/>
                </a:xfrm>
                <a:prstGeom prst="rect">
                  <a:avLst/>
                </a:prstGeom>
                <a:solidFill>
                  <a:srgbClr val="D43838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9989879" y="7962130"/>
                  <a:ext cx="109368" cy="554741"/>
                </a:xfrm>
                <a:prstGeom prst="rect">
                  <a:avLst/>
                </a:prstGeom>
                <a:solidFill>
                  <a:srgbClr val="D43838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" name="文本框 59"/>
                    <p:cNvSpPr txBox="1"/>
                    <p:nvPr/>
                  </p:nvSpPr>
                  <p:spPr>
                    <a:xfrm>
                      <a:off x="8733647" y="7120307"/>
                      <a:ext cx="14858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>
                <p:sp>
                  <p:nvSpPr>
                    <p:cNvPr id="60" name="文本框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33647" y="7120307"/>
                      <a:ext cx="148586" cy="369332"/>
                    </a:xfrm>
                    <a:prstGeom prst="rect">
                      <a:avLst/>
                    </a:prstGeom>
                    <a:blipFill rotWithShape="1">
                      <a:blip r:embed="rId3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1" name="文本框 60"/>
                  <p:cNvSpPr txBox="1"/>
                  <p:nvPr/>
                </p:nvSpPr>
                <p:spPr>
                  <a:xfrm>
                    <a:off x="10391240" y="8228805"/>
                    <a:ext cx="1485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61" name="文本框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1240" y="8228805"/>
                    <a:ext cx="148586" cy="369332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组合 65"/>
            <p:cNvGrpSpPr/>
            <p:nvPr/>
          </p:nvGrpSpPr>
          <p:grpSpPr>
            <a:xfrm>
              <a:off x="10885459" y="7120307"/>
              <a:ext cx="1806179" cy="1477830"/>
              <a:chOff x="8733647" y="7120307"/>
              <a:chExt cx="1806179" cy="1477830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8733647" y="7120307"/>
                <a:ext cx="1633363" cy="1405673"/>
                <a:chOff x="8733647" y="7120307"/>
                <a:chExt cx="1633363" cy="1405673"/>
              </a:xfrm>
            </p:grpSpPr>
            <p:cxnSp>
              <p:nvCxnSpPr>
                <p:cNvPr id="69" name="直接箭头连接符 68"/>
                <p:cNvCxnSpPr/>
                <p:nvPr/>
              </p:nvCxnSpPr>
              <p:spPr>
                <a:xfrm>
                  <a:off x="8977312" y="8522408"/>
                  <a:ext cx="1389698" cy="3572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矩形 69"/>
                <p:cNvSpPr/>
                <p:nvPr/>
              </p:nvSpPr>
              <p:spPr>
                <a:xfrm>
                  <a:off x="8991600" y="7833360"/>
                  <a:ext cx="109368" cy="685474"/>
                </a:xfrm>
                <a:prstGeom prst="rect">
                  <a:avLst/>
                </a:prstGeom>
                <a:solidFill>
                  <a:srgbClr val="4BC783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1" name="直接箭头连接符 70"/>
                <p:cNvCxnSpPr/>
                <p:nvPr/>
              </p:nvCxnSpPr>
              <p:spPr>
                <a:xfrm flipV="1">
                  <a:off x="8991600" y="7340600"/>
                  <a:ext cx="0" cy="1185380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矩形 71"/>
                <p:cNvSpPr/>
                <p:nvPr/>
              </p:nvSpPr>
              <p:spPr>
                <a:xfrm>
                  <a:off x="9100272" y="7729535"/>
                  <a:ext cx="109368" cy="789296"/>
                </a:xfrm>
                <a:prstGeom prst="rect">
                  <a:avLst/>
                </a:prstGeom>
                <a:solidFill>
                  <a:srgbClr val="D43838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9208943" y="7645398"/>
                  <a:ext cx="109368" cy="873433"/>
                </a:xfrm>
                <a:prstGeom prst="rect">
                  <a:avLst/>
                </a:prstGeom>
                <a:solidFill>
                  <a:srgbClr val="4BC783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9317615" y="7693818"/>
                  <a:ext cx="109368" cy="825013"/>
                </a:xfrm>
                <a:prstGeom prst="rect">
                  <a:avLst/>
                </a:prstGeom>
                <a:solidFill>
                  <a:srgbClr val="4BC783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9428825" y="7918848"/>
                  <a:ext cx="109368" cy="599983"/>
                </a:xfrm>
                <a:prstGeom prst="rect">
                  <a:avLst/>
                </a:prstGeom>
                <a:solidFill>
                  <a:srgbClr val="D43838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9538192" y="8021397"/>
                  <a:ext cx="109368" cy="496400"/>
                </a:xfrm>
                <a:prstGeom prst="rect">
                  <a:avLst/>
                </a:prstGeom>
                <a:solidFill>
                  <a:srgbClr val="4BC783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9651254" y="7843606"/>
                  <a:ext cx="109368" cy="672957"/>
                </a:xfrm>
                <a:prstGeom prst="rect">
                  <a:avLst/>
                </a:prstGeom>
                <a:solidFill>
                  <a:srgbClr val="D43838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9763423" y="7889815"/>
                  <a:ext cx="109368" cy="627365"/>
                </a:xfrm>
                <a:prstGeom prst="rect">
                  <a:avLst/>
                </a:prstGeom>
                <a:solidFill>
                  <a:srgbClr val="4BC783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9876651" y="7768941"/>
                  <a:ext cx="109368" cy="747622"/>
                </a:xfrm>
                <a:prstGeom prst="rect">
                  <a:avLst/>
                </a:prstGeom>
                <a:solidFill>
                  <a:srgbClr val="D43838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9989879" y="7962130"/>
                  <a:ext cx="109368" cy="554741"/>
                </a:xfrm>
                <a:prstGeom prst="rect">
                  <a:avLst/>
                </a:prstGeom>
                <a:solidFill>
                  <a:srgbClr val="D43838"/>
                </a:solidFill>
                <a:ln w="1905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1" name="文本框 80"/>
                    <p:cNvSpPr txBox="1"/>
                    <p:nvPr/>
                  </p:nvSpPr>
                  <p:spPr>
                    <a:xfrm>
                      <a:off x="8733647" y="7120307"/>
                      <a:ext cx="14858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>
                <p:sp>
                  <p:nvSpPr>
                    <p:cNvPr id="81" name="文本框 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33647" y="7120307"/>
                      <a:ext cx="148586" cy="369332"/>
                    </a:xfrm>
                    <a:prstGeom prst="rect">
                      <a:avLst/>
                    </a:prstGeom>
                    <a:blipFill rotWithShape="1">
                      <a:blip r:embed="rId3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文本框 67"/>
                  <p:cNvSpPr txBox="1"/>
                  <p:nvPr/>
                </p:nvSpPr>
                <p:spPr>
                  <a:xfrm>
                    <a:off x="10391240" y="8228805"/>
                    <a:ext cx="1485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68" name="文本框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1240" y="8228805"/>
                    <a:ext cx="148586" cy="369332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2" name="直接连接符 81"/>
            <p:cNvCxnSpPr/>
            <p:nvPr/>
          </p:nvCxnSpPr>
          <p:spPr>
            <a:xfrm>
              <a:off x="10775950" y="7427903"/>
              <a:ext cx="0" cy="1551188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矩形: 圆角 84"/>
          <p:cNvSpPr/>
          <p:nvPr/>
        </p:nvSpPr>
        <p:spPr>
          <a:xfrm>
            <a:off x="13125954" y="7474110"/>
            <a:ext cx="2441236" cy="5097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水印信息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" name="矩形: 圆角 85"/>
          <p:cNvSpPr/>
          <p:nvPr/>
        </p:nvSpPr>
        <p:spPr>
          <a:xfrm>
            <a:off x="13274851" y="8424493"/>
            <a:ext cx="2222500" cy="509702"/>
          </a:xfrm>
          <a:prstGeom prst="roundRect">
            <a:avLst/>
          </a:prstGeom>
          <a:solidFill>
            <a:srgbClr val="F2FAFC"/>
          </a:solidFill>
          <a:ln w="28575">
            <a:solidFill>
              <a:srgbClr val="A8C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词元采样</a:t>
            </a:r>
            <a:endParaRPr lang="zh-CN" altLang="en-US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609" y="7810310"/>
            <a:ext cx="559841" cy="559841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241" y="7822505"/>
            <a:ext cx="750654" cy="750654"/>
          </a:xfrm>
          <a:prstGeom prst="rect">
            <a:avLst/>
          </a:prstGeom>
        </p:spPr>
      </p:pic>
      <p:sp>
        <p:nvSpPr>
          <p:cNvPr id="93" name="右大括号 92"/>
          <p:cNvSpPr/>
          <p:nvPr/>
        </p:nvSpPr>
        <p:spPr>
          <a:xfrm rot="16200000">
            <a:off x="10839440" y="1383331"/>
            <a:ext cx="483870" cy="11212670"/>
          </a:xfrm>
          <a:prstGeom prst="rightBrac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10261406" y="6284583"/>
            <a:ext cx="305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推理时水印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>
            <a:off x="2313611" y="8059165"/>
            <a:ext cx="0" cy="37885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1092993" y="9196388"/>
            <a:ext cx="249978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/>
        </p:nvCxnSpPr>
        <p:spPr>
          <a:xfrm>
            <a:off x="7035481" y="8031504"/>
            <a:ext cx="0" cy="37885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>
            <a:off x="5814863" y="9120188"/>
            <a:ext cx="249978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8714742" y="8522337"/>
            <a:ext cx="149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带水印的下一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词元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Logits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809345" y="7672811"/>
            <a:ext cx="101744" cy="149039"/>
          </a:xfrm>
          <a:prstGeom prst="rect">
            <a:avLst/>
          </a:prstGeom>
          <a:solidFill>
            <a:srgbClr val="494848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9025991" y="7475685"/>
            <a:ext cx="109368" cy="149039"/>
          </a:xfrm>
          <a:prstGeom prst="rect">
            <a:avLst/>
          </a:prstGeom>
          <a:solidFill>
            <a:srgbClr val="494848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9138126" y="7523772"/>
            <a:ext cx="109368" cy="149039"/>
          </a:xfrm>
          <a:prstGeom prst="rect">
            <a:avLst/>
          </a:prstGeom>
          <a:solidFill>
            <a:srgbClr val="494848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9358359" y="7843568"/>
            <a:ext cx="109368" cy="149039"/>
          </a:xfrm>
          <a:prstGeom prst="rect">
            <a:avLst/>
          </a:prstGeom>
          <a:solidFill>
            <a:srgbClr val="494848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9582060" y="7716846"/>
            <a:ext cx="109368" cy="149039"/>
          </a:xfrm>
          <a:prstGeom prst="rect">
            <a:avLst/>
          </a:prstGeom>
          <a:solidFill>
            <a:srgbClr val="494848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/>
          <p:cNvSpPr txBox="1"/>
          <p:nvPr/>
        </p:nvSpPr>
        <p:spPr>
          <a:xfrm>
            <a:off x="10808064" y="8535413"/>
            <a:ext cx="1494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下一词元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Logits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8" name="直接箭头连接符 107"/>
          <p:cNvCxnSpPr/>
          <p:nvPr/>
        </p:nvCxnSpPr>
        <p:spPr>
          <a:xfrm>
            <a:off x="14386101" y="8031504"/>
            <a:ext cx="0" cy="37885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>
            <a:off x="13125954" y="9074150"/>
            <a:ext cx="249978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15941819" y="8445500"/>
            <a:ext cx="1256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带水印的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下一词元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1" name="直接箭头连接符 110"/>
          <p:cNvCxnSpPr>
            <a:endCxn id="22" idx="0"/>
          </p:cNvCxnSpPr>
          <p:nvPr/>
        </p:nvCxnSpPr>
        <p:spPr>
          <a:xfrm>
            <a:off x="6661150" y="3177717"/>
            <a:ext cx="0" cy="30711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>
            <a:off x="5367644" y="4281488"/>
            <a:ext cx="2499780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9461864" y="2302771"/>
            <a:ext cx="120196" cy="46410"/>
            <a:chOff x="9461864" y="2302771"/>
            <a:chExt cx="120196" cy="46410"/>
          </a:xfrm>
        </p:grpSpPr>
        <p:cxnSp>
          <p:nvCxnSpPr>
            <p:cNvPr id="115" name="连接符: 肘形 114"/>
            <p:cNvCxnSpPr/>
            <p:nvPr/>
          </p:nvCxnSpPr>
          <p:spPr>
            <a:xfrm>
              <a:off x="9461864" y="2308622"/>
              <a:ext cx="120196" cy="40559"/>
            </a:xfrm>
            <a:prstGeom prst="bentConnector3">
              <a:avLst>
                <a:gd name="adj1" fmla="val -8444"/>
              </a:avLst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9572534" y="2302771"/>
              <a:ext cx="0" cy="46410"/>
            </a:xfrm>
            <a:prstGeom prst="line">
              <a:avLst/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/>
          <p:cNvGrpSpPr/>
          <p:nvPr/>
        </p:nvGrpSpPr>
        <p:grpSpPr>
          <a:xfrm>
            <a:off x="10026220" y="2299408"/>
            <a:ext cx="120196" cy="46410"/>
            <a:chOff x="9461864" y="2302771"/>
            <a:chExt cx="120196" cy="46410"/>
          </a:xfrm>
        </p:grpSpPr>
        <p:cxnSp>
          <p:nvCxnSpPr>
            <p:cNvPr id="128" name="连接符: 肘形 127"/>
            <p:cNvCxnSpPr/>
            <p:nvPr/>
          </p:nvCxnSpPr>
          <p:spPr>
            <a:xfrm>
              <a:off x="9461864" y="2308622"/>
              <a:ext cx="120196" cy="40559"/>
            </a:xfrm>
            <a:prstGeom prst="bentConnector3">
              <a:avLst>
                <a:gd name="adj1" fmla="val -8444"/>
              </a:avLst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V="1">
              <a:off x="9572534" y="2302771"/>
              <a:ext cx="0" cy="46410"/>
            </a:xfrm>
            <a:prstGeom prst="line">
              <a:avLst/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组合 129"/>
          <p:cNvGrpSpPr/>
          <p:nvPr/>
        </p:nvGrpSpPr>
        <p:grpSpPr>
          <a:xfrm>
            <a:off x="9168971" y="2601302"/>
            <a:ext cx="120196" cy="46410"/>
            <a:chOff x="9461864" y="2302771"/>
            <a:chExt cx="120196" cy="46410"/>
          </a:xfrm>
        </p:grpSpPr>
        <p:cxnSp>
          <p:nvCxnSpPr>
            <p:cNvPr id="131" name="连接符: 肘形 130"/>
            <p:cNvCxnSpPr/>
            <p:nvPr/>
          </p:nvCxnSpPr>
          <p:spPr>
            <a:xfrm>
              <a:off x="9461864" y="2308622"/>
              <a:ext cx="120196" cy="40559"/>
            </a:xfrm>
            <a:prstGeom prst="bentConnector3">
              <a:avLst>
                <a:gd name="adj1" fmla="val -8444"/>
              </a:avLst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V="1">
              <a:off x="9572534" y="2302771"/>
              <a:ext cx="0" cy="46410"/>
            </a:xfrm>
            <a:prstGeom prst="line">
              <a:avLst/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组合 132"/>
          <p:cNvGrpSpPr/>
          <p:nvPr/>
        </p:nvGrpSpPr>
        <p:grpSpPr>
          <a:xfrm>
            <a:off x="9576646" y="2601302"/>
            <a:ext cx="120196" cy="46410"/>
            <a:chOff x="9461864" y="2302771"/>
            <a:chExt cx="120196" cy="46410"/>
          </a:xfrm>
        </p:grpSpPr>
        <p:cxnSp>
          <p:nvCxnSpPr>
            <p:cNvPr id="134" name="连接符: 肘形 133"/>
            <p:cNvCxnSpPr/>
            <p:nvPr/>
          </p:nvCxnSpPr>
          <p:spPr>
            <a:xfrm>
              <a:off x="9461864" y="2308622"/>
              <a:ext cx="120196" cy="40559"/>
            </a:xfrm>
            <a:prstGeom prst="bentConnector3">
              <a:avLst>
                <a:gd name="adj1" fmla="val -8444"/>
              </a:avLst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V="1">
              <a:off x="9572534" y="2302771"/>
              <a:ext cx="0" cy="46410"/>
            </a:xfrm>
            <a:prstGeom prst="line">
              <a:avLst/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矩形 141"/>
          <p:cNvSpPr/>
          <p:nvPr/>
        </p:nvSpPr>
        <p:spPr>
          <a:xfrm>
            <a:off x="9898848" y="3930650"/>
            <a:ext cx="1176375" cy="237076"/>
          </a:xfrm>
          <a:prstGeom prst="rect">
            <a:avLst/>
          </a:prstGeom>
          <a:solidFill>
            <a:srgbClr val="F2FAFC"/>
          </a:solidFill>
          <a:ln w="19050">
            <a:solidFill>
              <a:srgbClr val="A8CB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6" name="组合 135"/>
          <p:cNvGrpSpPr/>
          <p:nvPr/>
        </p:nvGrpSpPr>
        <p:grpSpPr>
          <a:xfrm>
            <a:off x="10259884" y="2601302"/>
            <a:ext cx="120196" cy="46410"/>
            <a:chOff x="9461864" y="2302771"/>
            <a:chExt cx="120196" cy="46410"/>
          </a:xfrm>
        </p:grpSpPr>
        <p:cxnSp>
          <p:nvCxnSpPr>
            <p:cNvPr id="137" name="连接符: 肘形 136"/>
            <p:cNvCxnSpPr/>
            <p:nvPr/>
          </p:nvCxnSpPr>
          <p:spPr>
            <a:xfrm>
              <a:off x="9461864" y="2308622"/>
              <a:ext cx="120196" cy="40559"/>
            </a:xfrm>
            <a:prstGeom prst="bentConnector3">
              <a:avLst>
                <a:gd name="adj1" fmla="val -8444"/>
              </a:avLst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9572534" y="2302771"/>
              <a:ext cx="0" cy="46410"/>
            </a:xfrm>
            <a:prstGeom prst="line">
              <a:avLst/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/>
          <p:cNvGrpSpPr/>
          <p:nvPr/>
        </p:nvGrpSpPr>
        <p:grpSpPr>
          <a:xfrm>
            <a:off x="10883024" y="2599714"/>
            <a:ext cx="120196" cy="46410"/>
            <a:chOff x="9461864" y="2302771"/>
            <a:chExt cx="120196" cy="46410"/>
          </a:xfrm>
        </p:grpSpPr>
        <p:cxnSp>
          <p:nvCxnSpPr>
            <p:cNvPr id="140" name="连接符: 肘形 139"/>
            <p:cNvCxnSpPr/>
            <p:nvPr/>
          </p:nvCxnSpPr>
          <p:spPr>
            <a:xfrm>
              <a:off x="9461864" y="2308622"/>
              <a:ext cx="120196" cy="40559"/>
            </a:xfrm>
            <a:prstGeom prst="bentConnector3">
              <a:avLst>
                <a:gd name="adj1" fmla="val -8444"/>
              </a:avLst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V="1">
              <a:off x="9572534" y="2302771"/>
              <a:ext cx="0" cy="46410"/>
            </a:xfrm>
            <a:prstGeom prst="line">
              <a:avLst/>
            </a:prstGeom>
            <a:ln w="19050">
              <a:solidFill>
                <a:srgbClr val="A8CB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文本框 142"/>
          <p:cNvSpPr txBox="1"/>
          <p:nvPr/>
        </p:nvSpPr>
        <p:spPr>
          <a:xfrm>
            <a:off x="8921524" y="3569329"/>
            <a:ext cx="259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/>
              <a:t>In the velvet night sky, a shimmer was cast by the stars.</a:t>
            </a:r>
            <a:endParaRPr lang="zh-CN" altLang="en-US" b="1" i="1" dirty="0"/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TABLE_ENDDRAG_ORIGIN_RECT" val="419*438"/>
  <p:tag name="TABLE_ENDDRAG_RECT" val="151*14*419*438"/>
</p:tagLst>
</file>

<file path=ppt/tags/tag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5960</Words>
  <Application>WPS 演示</Application>
  <PresentationFormat>自定义</PresentationFormat>
  <Paragraphs>1078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华文宋体</vt:lpstr>
      <vt:lpstr>华文仿宋</vt:lpstr>
      <vt:lpstr>Cambria Math</vt:lpstr>
      <vt:lpstr>黑体</vt:lpstr>
      <vt:lpstr>Times New Roman</vt:lpstr>
      <vt:lpstr>Calibri</vt:lpstr>
      <vt:lpstr>微软雅黑</vt:lpstr>
      <vt:lpstr>Arial Unicode MS</vt:lpstr>
      <vt:lpstr>等线 Light</vt:lpstr>
      <vt:lpstr>Calibri Light</vt:lpstr>
      <vt:lpstr>等线</vt:lpstr>
      <vt:lpstr>汉仪颜楷简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汤菊华</dc:creator>
  <cp:lastModifiedBy>王奕菲</cp:lastModifiedBy>
  <cp:revision>193</cp:revision>
  <dcterms:created xsi:type="dcterms:W3CDTF">2019-06-19T02:08:00Z</dcterms:created>
  <dcterms:modified xsi:type="dcterms:W3CDTF">2025-07-01T14:18:27Z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1A394E332D3A4D7D9CD8F1CB6C41CBAF_12</vt:lpwstr>
  </property>
</Properties>
</file>